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75" r:id="rId1"/>
  </p:sldMasterIdLst>
  <p:notesMasterIdLst>
    <p:notesMasterId r:id="rId29"/>
  </p:notesMasterIdLst>
  <p:handoutMasterIdLst>
    <p:handoutMasterId r:id="rId30"/>
  </p:handoutMasterIdLst>
  <p:sldIdLst>
    <p:sldId id="289" r:id="rId2"/>
    <p:sldId id="315" r:id="rId3"/>
    <p:sldId id="314" r:id="rId4"/>
    <p:sldId id="311" r:id="rId5"/>
    <p:sldId id="260" r:id="rId6"/>
    <p:sldId id="261" r:id="rId7"/>
    <p:sldId id="262" r:id="rId8"/>
    <p:sldId id="263" r:id="rId9"/>
    <p:sldId id="265" r:id="rId10"/>
    <p:sldId id="321" r:id="rId11"/>
    <p:sldId id="267" r:id="rId12"/>
    <p:sldId id="299" r:id="rId13"/>
    <p:sldId id="342" r:id="rId14"/>
    <p:sldId id="323" r:id="rId15"/>
    <p:sldId id="290" r:id="rId16"/>
    <p:sldId id="325" r:id="rId17"/>
    <p:sldId id="291" r:id="rId18"/>
    <p:sldId id="294" r:id="rId19"/>
    <p:sldId id="295" r:id="rId20"/>
    <p:sldId id="296" r:id="rId21"/>
    <p:sldId id="297" r:id="rId22"/>
    <p:sldId id="298" r:id="rId23"/>
    <p:sldId id="335" r:id="rId24"/>
    <p:sldId id="303" r:id="rId25"/>
    <p:sldId id="332" r:id="rId26"/>
    <p:sldId id="301" r:id="rId27"/>
    <p:sldId id="338" r:id="rId28"/>
  </p:sldIdLst>
  <p:sldSz cx="9144000" cy="6858000" type="screen4x3"/>
  <p:notesSz cx="6858000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ntina Nešić" initials="VN" lastIdx="2" clrIdx="0">
    <p:extLst>
      <p:ext uri="{19B8F6BF-5375-455C-9EA6-DF929625EA0E}">
        <p15:presenceInfo xmlns:p15="http://schemas.microsoft.com/office/powerpoint/2012/main" userId="S-1-5-21-1973834663-436621203-1861840742-17624" providerId="AD"/>
      </p:ext>
    </p:extLst>
  </p:cmAuthor>
  <p:cmAuthor id="2" name="Zvezdana Jovanović-Popović" initials="ZJ" lastIdx="2" clrIdx="1">
    <p:extLst>
      <p:ext uri="{19B8F6BF-5375-455C-9EA6-DF929625EA0E}">
        <p15:presenceInfo xmlns:p15="http://schemas.microsoft.com/office/powerpoint/2012/main" userId="S-1-5-21-1973834663-436621203-1861840742-202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686DA"/>
    <a:srgbClr val="8C3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3" autoAdjust="0"/>
    <p:restoredTop sz="94398" autoAdjust="0"/>
  </p:normalViewPr>
  <p:slideViewPr>
    <p:cSldViewPr>
      <p:cViewPr varScale="1">
        <p:scale>
          <a:sx n="106" d="100"/>
          <a:sy n="106" d="100"/>
        </p:scale>
        <p:origin x="62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../embeddings/oleObject25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dirty="0" smtClean="0"/>
              <a:t>Ревитализација</a:t>
            </a:r>
            <a:endParaRPr lang="en-US" dirty="0"/>
          </a:p>
        </c:rich>
      </c:tx>
      <c:layout>
        <c:manualLayout>
          <c:xMode val="edge"/>
          <c:yMode val="edge"/>
          <c:x val="0.3447569028028306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268635289065245E-2"/>
          <c:y val="0.16300024606299213"/>
          <c:w val="0.91357277879877508"/>
          <c:h val="0.75979109251968502"/>
        </c:manualLayout>
      </c:layout>
      <c:bar3DChart>
        <c:barDir val="col"/>
        <c:grouping val="stacked"/>
        <c:varyColors val="0"/>
        <c:ser>
          <c:idx val="1"/>
          <c:order val="1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val>
            <c:numRef>
              <c:f>Sheet1!$B$5:$B$7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E91-4BDE-8DC9-1A17D753161A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  <a:sp3d>
              <a:contourClr>
                <a:schemeClr val="accent5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1D38E7-F676-408A-8189-B74B84C57270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 sz="1600" b="1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9F9-45FB-8EA6-0BAEC1679F33}"/>
                </c:ext>
                <c:ext xmlns:c15="http://schemas.microsoft.com/office/drawing/2012/chart" uri="{CE6537A1-D6FC-4f65-9D91-7224C49458BB}">
                  <c15:layout>
                    <c:manualLayout>
                      <c:w val="8.5440481235591531E-2"/>
                      <c:h val="7.5289473684210531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7935126-744C-40A4-B0F3-58923279708D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9F9-45FB-8EA6-0BAEC1679F33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386E1A4F-9BCC-46A7-86D9-9397F7C51CCD}" type="VALUE">
                      <a:rPr lang="en-US" dirty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9F9-45FB-8EA6-0BAEC1679F33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Sheet1!$C$5:$C$7</c:f>
              <c:numCache>
                <c:formatCode>General</c:formatCode>
                <c:ptCount val="3"/>
                <c:pt idx="0">
                  <c:v>2890</c:v>
                </c:pt>
                <c:pt idx="1">
                  <c:v>3034</c:v>
                </c:pt>
                <c:pt idx="2">
                  <c:v>3069.1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9F9-45FB-8EA6-0BAEC1679F33}"/>
            </c:ext>
          </c:extLst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9F9-45FB-8EA6-0BAEC1679F3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9F9-45FB-8EA6-0BAEC1679F33}"/>
              </c:ext>
            </c:extLst>
          </c:dPt>
          <c:dLbls>
            <c:dLbl>
              <c:idx val="1"/>
              <c:layout>
                <c:manualLayout>
                  <c:x val="0"/>
                  <c:y val="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9F9-45FB-8EA6-0BAEC1679F3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6.3157894736842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9F9-45FB-8EA6-0BAEC1679F3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Sheet1!$D$5:$D$7</c:f>
              <c:numCache>
                <c:formatCode>General</c:formatCode>
                <c:ptCount val="3"/>
                <c:pt idx="1">
                  <c:v>40</c:v>
                </c:pt>
                <c:pt idx="2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9F9-45FB-8EA6-0BAEC1679F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33"/>
        <c:shape val="box"/>
        <c:axId val="329496176"/>
        <c:axId val="329496736"/>
        <c:axId val="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 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Sheet1!$A$5:$A$7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0-CE91-4BDE-8DC9-1A17D753161A}"/>
                  </c:ext>
                </c:extLst>
              </c15:ser>
            </c15:filteredBarSeries>
          </c:ext>
        </c:extLst>
      </c:bar3DChart>
      <c:catAx>
        <c:axId val="32949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496736"/>
        <c:crosses val="autoZero"/>
        <c:auto val="1"/>
        <c:lblAlgn val="ctr"/>
        <c:lblOffset val="100"/>
        <c:noMultiLvlLbl val="0"/>
      </c:catAx>
      <c:valAx>
        <c:axId val="32949673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496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Ogranak TENT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6"/>
          <c:order val="0"/>
          <c:tx>
            <c:strRef>
              <c:f>'[JP EPS 2000-2018  - 10 10 2019  Proizvodnja i Tehnicka efikasnost - deo za TENT.xlsx]Koef TENT'!$I$4:$I$5</c:f>
              <c:strCache>
                <c:ptCount val="2"/>
                <c:pt idx="0">
                  <c:v>Kpu'</c:v>
                </c:pt>
                <c:pt idx="1">
                  <c:v>%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layout>
                <c:manualLayout>
                  <c:x val="-7.6683435381676704E-3"/>
                  <c:y val="1.4461315979754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69F-4C44-A097-E602F2F9F842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69F-4C44-A097-E602F2F9F84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'[JP EPS 2000-2018  - 10 10 2019  Proizvodnja i Tehnicka efikasnost - deo za TENT.xlsx]Koef TENT'!$B$6:$B$26</c:f>
              <c:strCache>
                <c:ptCount val="21"/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I-IX 2019</c:v>
                </c:pt>
              </c:strCache>
            </c:strRef>
          </c:cat>
          <c:val>
            <c:numRef>
              <c:f>'[JP EPS 2000-2018  - 10 10 2019  Proizvodnja i Tehnicka efikasnost - deo za TENT.xlsx]Koef TENT'!$I$6:$I$26</c:f>
              <c:numCache>
                <c:formatCode>0.0</c:formatCode>
                <c:ptCount val="21"/>
                <c:pt idx="1">
                  <c:v>86.137661182681541</c:v>
                </c:pt>
                <c:pt idx="2">
                  <c:v>85.186650378544599</c:v>
                </c:pt>
                <c:pt idx="3">
                  <c:v>87.090420318812406</c:v>
                </c:pt>
                <c:pt idx="4">
                  <c:v>91.050582361973326</c:v>
                </c:pt>
                <c:pt idx="5">
                  <c:v>91.094967320471895</c:v>
                </c:pt>
                <c:pt idx="6">
                  <c:v>93.336732513362236</c:v>
                </c:pt>
                <c:pt idx="7">
                  <c:v>94.619159460726635</c:v>
                </c:pt>
                <c:pt idx="8">
                  <c:v>94.445281956570412</c:v>
                </c:pt>
                <c:pt idx="9">
                  <c:v>94.631638535233478</c:v>
                </c:pt>
                <c:pt idx="10">
                  <c:v>95.452740831273744</c:v>
                </c:pt>
                <c:pt idx="11">
                  <c:v>92.847891489490351</c:v>
                </c:pt>
                <c:pt idx="12">
                  <c:v>96.794863632028168</c:v>
                </c:pt>
                <c:pt idx="13">
                  <c:v>95.430041076664878</c:v>
                </c:pt>
                <c:pt idx="14">
                  <c:v>96.715798907194653</c:v>
                </c:pt>
                <c:pt idx="15">
                  <c:v>95.798315249893051</c:v>
                </c:pt>
                <c:pt idx="16">
                  <c:v>95.172333155010591</c:v>
                </c:pt>
                <c:pt idx="17">
                  <c:v>92.600864101071991</c:v>
                </c:pt>
                <c:pt idx="18">
                  <c:v>94.359790321411126</c:v>
                </c:pt>
                <c:pt idx="19">
                  <c:v>93.428298255366144</c:v>
                </c:pt>
                <c:pt idx="20">
                  <c:v>96.2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FC0-4CAF-85AB-100D2035CD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2875552"/>
        <c:axId val="272877232"/>
      </c:lineChart>
      <c:catAx>
        <c:axId val="27287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2877232"/>
        <c:crosses val="autoZero"/>
        <c:auto val="1"/>
        <c:lblAlgn val="ctr"/>
        <c:lblOffset val="100"/>
        <c:tickLblSkip val="1"/>
        <c:noMultiLvlLbl val="0"/>
      </c:catAx>
      <c:valAx>
        <c:axId val="272877232"/>
        <c:scaling>
          <c:orientation val="minMax"/>
          <c:max val="100"/>
          <c:min val="8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2875552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9050" cap="flat" cmpd="sng" algn="ctr">
      <a:solidFill>
        <a:schemeClr val="accent6">
          <a:lumMod val="5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10-14T18:28:39.632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0.47136</cdr:x>
      <cdr:y>0.19091</cdr:y>
    </cdr:from>
    <cdr:to>
      <cdr:x>0.66755</cdr:x>
      <cdr:y>0.25468</cdr:y>
    </cdr:to>
    <cdr:sp macro="" textlink="">
      <cdr:nvSpPr>
        <cdr:cNvPr id="2" name="TextBox 19"/>
        <cdr:cNvSpPr txBox="1"/>
      </cdr:nvSpPr>
      <cdr:spPr>
        <a:xfrm xmlns:a="http://schemas.openxmlformats.org/drawingml/2006/main">
          <a:off x="3661501" y="921316"/>
          <a:ext cx="1524005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lvl1pPr>
          <a:lvl2pPr marL="4572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lvl2pPr>
          <a:lvl3pPr marL="9144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lvl3pPr>
          <a:lvl4pPr marL="13716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lvl4pPr>
          <a:lvl5pPr marL="18288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sr-Cyrl-R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*сада</a:t>
          </a:r>
          <a:endParaRPr lang="en-US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0.00767</cdr:x>
      <cdr:y>0.01157</cdr:y>
    </cdr:from>
    <cdr:to>
      <cdr:x>0.07409</cdr:x>
      <cdr:y>0.05929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800" y="50800"/>
          <a:ext cx="440031" cy="209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D5ECAA-AEE6-4709-847F-4F0A068C1B4F}" type="datetimeFigureOut">
              <a:rPr lang="en-US"/>
              <a:pPr>
                <a:defRPr/>
              </a:pPr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163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62E564-0673-4016-B587-72B60432D9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969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E187C6-90C6-45B4-AF83-8CD88A830C4A}" type="datetimeFigureOut">
              <a:rPr lang="sr-Latn-CS"/>
              <a:pPr>
                <a:defRPr/>
              </a:pPr>
              <a:t>15.10.2019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r-Latn-C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r-Latn-C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389021-3A1C-4465-B2EF-8703FCA9B744}" type="slidenum">
              <a:rPr lang="sr-Latn-CS" altLang="en-US"/>
              <a:pPr>
                <a:defRPr/>
              </a:pPr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20521444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F4FD42-257B-4CF8-8C16-C7EB4E6B4E5F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675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287C0E-A187-41E6-A845-0E4BA1983768}" type="slidenum">
              <a:rPr lang="sr-Latn-CS" altLang="sr-Latn-R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sr-Latn-CS" altLang="sr-Latn-R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420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D204ED-9929-409F-894C-05AB6D08CE4B}" type="slidenum">
              <a:rPr lang="sr-Latn-CS" altLang="en-US" smtClean="0"/>
              <a:pPr>
                <a:defRPr/>
              </a:pPr>
              <a:t>21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3108038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C20D35-5E10-46F3-992F-27B45EA58FA4}" type="slidenum">
              <a:rPr lang="sr-Latn-C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sr-Latn-C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204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F78BD-7392-415C-AA3C-4307BAEC6D4B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Инвестициони пројекти у огранку ТЕНТ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B3E74-F007-4671-8E25-2B262521E6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9964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A783F-4F93-4C2B-ACEA-CB1E03BF514B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Инвестициони пројекти у огранку ТЕНТ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52752-5C74-429E-94FA-5691EBC8BF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491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50F45-B8F7-4431-AD03-A0C0138A97E9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Инвестициони пројекти у огранку ТЕНТ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38FD3-5921-424E-84E3-CC3FC30EC7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193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vrs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rot="5400000">
            <a:off x="8744953" y="6465851"/>
            <a:ext cx="195536" cy="602559"/>
          </a:xfrm>
          <a:prstGeom prst="rect">
            <a:avLst/>
          </a:prstGeom>
          <a:solidFill>
            <a:srgbClr val="08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4172952" y="2496409"/>
            <a:ext cx="195538" cy="8541441"/>
          </a:xfrm>
          <a:prstGeom prst="rect">
            <a:avLst/>
          </a:prstGeom>
          <a:solidFill>
            <a:srgbClr val="EF3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>
            <a:normAutofit/>
          </a:bodyPr>
          <a:lstStyle>
            <a:lvl1pPr algn="l">
              <a:defRPr sz="2400" b="1" cap="all">
                <a:solidFill>
                  <a:srgbClr val="0049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12"/>
          <p:cNvSpPr>
            <a:spLocks noGrp="1"/>
          </p:cNvSpPr>
          <p:nvPr userDrawn="1">
            <p:ph type="body" sz="quarter" idx="10"/>
          </p:nvPr>
        </p:nvSpPr>
        <p:spPr>
          <a:xfrm>
            <a:off x="3464877" y="6309321"/>
            <a:ext cx="2187243" cy="2880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 b="0">
                <a:solidFill>
                  <a:srgbClr val="023F8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58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94135-AA8F-4793-AA2F-D52A2246AB97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Инвестициони пројекти у огранку ТЕНТ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A5814-D526-4C6A-9C71-496E9D447C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478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5F662-95E3-41ED-8306-C4572E61B56B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Инвестициони пројекти у огранку ТЕНТ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C126E-EC5D-4870-B3F7-DA07662ACF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239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C538B-3C28-430F-9121-A00165F6817B}" type="datetime1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Инвестициони пројекти у огранку ТЕНТ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1E186-930A-4A25-B3B3-FB5933B1B5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306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1E860-7DF1-402C-90DF-41F71BD9C1FB}" type="datetime1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Инвестициони пројекти у огранку ТЕНТ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A2B25-64AB-44F8-855E-3A1B819DAB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21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9210E-96A0-4F6C-AC7D-EA323A08D307}" type="datetime1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Инвестициони пројекти у огранку ТЕНТ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4689E-09EB-4D53-B387-8BBE87CB88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552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9BC5D-B08B-412C-9F30-19A322010C5B}" type="datetime1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Инвестициони пројекти у огранку ТЕНТ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BD715-7274-4A63-9EFE-48A2614C85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63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9CFC-93C8-420A-95DD-187FB31CCC19}" type="datetime1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Инвестициони пројекти у огранку ТЕНТ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5FE96-6C18-4558-9E97-995BF5F7E2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73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200F1-3E7A-4FD1-81B5-1594B3A37A7A}" type="datetime1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Инвестициони пројекти у огранку ТЕНТ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8D3E9-BE80-4661-969C-DAC6184C22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48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CF3C79-747D-4A09-BFDB-CA4374B63572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Инвестициони пројекти у огранку ТЕНТ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08AE7D-D3B1-41DA-8D9A-F6D6585F7C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  <p:sldLayoutId id="2147484187" r:id="rId12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comments" Target="../comments/comment1.xml"/><Relationship Id="rId4" Type="http://schemas.openxmlformats.org/officeDocument/2006/relationships/image" Target="../media/image2.png"/><Relationship Id="rId9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5.jpeg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jpeg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7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chart" Target="../charts/chart2.xml"/><Relationship Id="rId4" Type="http://schemas.openxmlformats.org/officeDocument/2006/relationships/image" Target="../media/image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jpeg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3.jpeg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3979113" y="1367360"/>
            <a:ext cx="5275262" cy="1414463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0" y="180975"/>
            <a:ext cx="1841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914400" eaLnBrk="1" hangingPunct="1"/>
            <a:r>
              <a:rPr lang="en-US" altLang="en-US" sz="120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en-US" sz="120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r-Latn-RS" altLang="en-US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2473" y="2638961"/>
            <a:ext cx="71350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ИНВЕСТИЦИЈЕ </a:t>
            </a:r>
            <a:r>
              <a:rPr lang="sr-Latn-R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endParaRPr lang="en-US" sz="4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ОГРАНКУ ТЕНТ 2003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Latn-R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- 2018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101" name="Footer Placeholder 3"/>
          <p:cNvSpPr txBox="1">
            <a:spLocks/>
          </p:cNvSpPr>
          <p:nvPr/>
        </p:nvSpPr>
        <p:spPr bwMode="auto">
          <a:xfrm>
            <a:off x="3124200" y="7812088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defTabSz="914400" eaLnBrk="1" hangingPunct="1"/>
            <a:r>
              <a:rPr lang="en-US" altLang="en-US" sz="1200">
                <a:solidFill>
                  <a:srgbClr val="BCBCBC"/>
                </a:solidFill>
                <a:latin typeface="Book Antiqua" panose="02040602050305030304" pitchFamily="18" charset="0"/>
              </a:rPr>
              <a:t>    </a:t>
            </a:r>
          </a:p>
        </p:txBody>
      </p:sp>
      <p:sp>
        <p:nvSpPr>
          <p:cNvPr id="4102" name="Slide Number Placeholder 4"/>
          <p:cNvSpPr txBox="1">
            <a:spLocks/>
          </p:cNvSpPr>
          <p:nvPr/>
        </p:nvSpPr>
        <p:spPr bwMode="auto">
          <a:xfrm>
            <a:off x="7924800" y="7812088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defTabSz="914400" eaLnBrk="1" hangingPunct="1"/>
            <a:fld id="{B0E0CD07-E175-41F7-8D82-314DFA111B0A}" type="slidenum">
              <a:rPr lang="en-US" altLang="en-US" sz="1200">
                <a:solidFill>
                  <a:srgbClr val="BCBCBC"/>
                </a:solidFill>
                <a:latin typeface="Book Antiqua" panose="02040602050305030304" pitchFamily="18" charset="0"/>
              </a:rPr>
              <a:pPr algn="r" defTabSz="914400" eaLnBrk="1" hangingPunct="1"/>
              <a:t>1</a:t>
            </a:fld>
            <a:endParaRPr lang="en-US" altLang="en-US" sz="1200">
              <a:solidFill>
                <a:srgbClr val="BCBCBC"/>
              </a:solidFill>
              <a:latin typeface="Book Antiqua" panose="02040602050305030304" pitchFamily="18" charset="0"/>
            </a:endParaRPr>
          </a:p>
        </p:txBody>
      </p:sp>
      <p:pic>
        <p:nvPicPr>
          <p:cNvPr id="410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7" b="12873"/>
          <a:stretch/>
        </p:blipFill>
        <p:spPr bwMode="auto">
          <a:xfrm>
            <a:off x="0" y="0"/>
            <a:ext cx="482838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8" b="9451"/>
          <a:stretch/>
        </p:blipFill>
        <p:spPr bwMode="auto">
          <a:xfrm>
            <a:off x="4722840" y="3663"/>
            <a:ext cx="4423540" cy="266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5" name="TextBox 15"/>
          <p:cNvSpPr txBox="1">
            <a:spLocks noChangeArrowheads="1"/>
          </p:cNvSpPr>
          <p:nvPr/>
        </p:nvSpPr>
        <p:spPr bwMode="auto">
          <a:xfrm>
            <a:off x="3505200" y="5907088"/>
            <a:ext cx="787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914400" eaLnBrk="1" hangingPunct="1"/>
            <a:r>
              <a:rPr lang="sr-Latn-RS" altLang="en-US">
                <a:solidFill>
                  <a:srgbClr val="FFFFFF"/>
                </a:solidFill>
                <a:latin typeface="Book Antiqua" panose="02040602050305030304" pitchFamily="18" charset="0"/>
              </a:rPr>
              <a:t>TENTA</a:t>
            </a:r>
            <a:endParaRPr lang="en-US" altLang="en-US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  <p:pic>
        <p:nvPicPr>
          <p:cNvPr id="4106" name="Picture 4" descr="tek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6" b="6805"/>
          <a:stretch/>
        </p:blipFill>
        <p:spPr bwMode="auto">
          <a:xfrm>
            <a:off x="0" y="3962400"/>
            <a:ext cx="467879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TextBox 18"/>
          <p:cNvSpPr txBox="1">
            <a:spLocks noChangeArrowheads="1"/>
          </p:cNvSpPr>
          <p:nvPr/>
        </p:nvSpPr>
        <p:spPr bwMode="auto">
          <a:xfrm>
            <a:off x="3390900" y="2248187"/>
            <a:ext cx="1181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914400" eaLnBrk="1" hangingPunct="1"/>
            <a:r>
              <a:rPr lang="sr-Cyrl-RS" altLang="en-US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ТЕНТ</a:t>
            </a:r>
            <a:r>
              <a:rPr lang="en-US" altLang="en-US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sr-Latn-RS" altLang="en-US" dirty="0">
                <a:solidFill>
                  <a:srgbClr val="FFFFFF"/>
                </a:solidFill>
                <a:latin typeface="Arial Black" panose="020B0A04020102020204" pitchFamily="34" charset="0"/>
              </a:rPr>
              <a:t>A</a:t>
            </a:r>
            <a:endParaRPr lang="en-US" altLang="en-US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4108" name="TextBox 8"/>
          <p:cNvSpPr txBox="1">
            <a:spLocks noChangeArrowheads="1"/>
          </p:cNvSpPr>
          <p:nvPr/>
        </p:nvSpPr>
        <p:spPr bwMode="auto">
          <a:xfrm>
            <a:off x="1988420" y="6455214"/>
            <a:ext cx="22715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914400" eaLnBrk="1" hangingPunct="1"/>
            <a:r>
              <a:rPr lang="sr-Cyrl-RS" altLang="en-US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ТЕ „КОЛУБАРА“</a:t>
            </a:r>
            <a:endParaRPr lang="en-US" altLang="en-US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4109" name="TextBox 21"/>
          <p:cNvSpPr txBox="1">
            <a:spLocks noChangeArrowheads="1"/>
          </p:cNvSpPr>
          <p:nvPr/>
        </p:nvSpPr>
        <p:spPr bwMode="auto">
          <a:xfrm>
            <a:off x="7818437" y="2235305"/>
            <a:ext cx="1135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914400" eaLnBrk="1" hangingPunct="1"/>
            <a:r>
              <a:rPr lang="sr-Cyrl-RS" altLang="en-US" dirty="0">
                <a:solidFill>
                  <a:srgbClr val="FFFFFF"/>
                </a:solidFill>
                <a:latin typeface="Arial Black" panose="020B0A04020102020204" pitchFamily="34" charset="0"/>
              </a:rPr>
              <a:t>ТЕНТ</a:t>
            </a:r>
            <a:r>
              <a:rPr lang="en-US" altLang="en-US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sr-Cyrl-RS" altLang="en-US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Б</a:t>
            </a:r>
            <a:endParaRPr lang="en-US" altLang="en-US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4110" name="Picture 2" descr="tem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0" b="8202"/>
          <a:stretch/>
        </p:blipFill>
        <p:spPr bwMode="auto">
          <a:xfrm>
            <a:off x="4367682" y="3962400"/>
            <a:ext cx="477869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TextBox 23"/>
          <p:cNvSpPr txBox="1">
            <a:spLocks noChangeArrowheads="1"/>
          </p:cNvSpPr>
          <p:nvPr/>
        </p:nvSpPr>
        <p:spPr bwMode="auto">
          <a:xfrm>
            <a:off x="7083189" y="6456874"/>
            <a:ext cx="21294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914400" eaLnBrk="1" hangingPunct="1"/>
            <a:r>
              <a:rPr lang="sr-Latn-RS" altLang="en-US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TE</a:t>
            </a:r>
            <a:r>
              <a:rPr lang="sr-Cyrl-RS" altLang="en-US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 „</a:t>
            </a:r>
            <a:r>
              <a:rPr lang="sr-Latn-RS" altLang="en-US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M</a:t>
            </a:r>
            <a:r>
              <a:rPr lang="sr-Cyrl-RS" altLang="en-US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ОРАВА“</a:t>
            </a:r>
            <a:endParaRPr lang="en-US" altLang="en-US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11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622130"/>
              </p:ext>
            </p:extLst>
          </p:nvPr>
        </p:nvGraphicFramePr>
        <p:xfrm>
          <a:off x="314263" y="2863850"/>
          <a:ext cx="10223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name="CorelDRAW" r:id="rId8" imgW="2898648" imgH="2560320" progId="">
                  <p:embed/>
                </p:oleObj>
              </mc:Choice>
              <mc:Fallback>
                <p:oleObj name="CorelDRAW" r:id="rId8" imgW="2898648" imgH="256032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263" y="2863850"/>
                        <a:ext cx="102235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title"/>
          </p:nvPr>
        </p:nvSpPr>
        <p:spPr>
          <a:xfrm>
            <a:off x="674077" y="792163"/>
            <a:ext cx="2362200" cy="854075"/>
          </a:xfrm>
        </p:spPr>
        <p:txBody>
          <a:bodyPr rtlCol="0">
            <a:normAutofit/>
          </a:bodyPr>
          <a:lstStyle/>
          <a:p>
            <a:r>
              <a:rPr lang="sr-Latn-R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РАЗЛОЗИ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Content Placeholder 4"/>
          <p:cNvSpPr>
            <a:spLocks noGrp="1" noChangeArrowheads="1"/>
          </p:cNvSpPr>
          <p:nvPr>
            <p:ph idx="1"/>
          </p:nvPr>
        </p:nvSpPr>
        <p:spPr>
          <a:xfrm>
            <a:off x="674077" y="2133600"/>
            <a:ext cx="3429000" cy="3187700"/>
          </a:xfrm>
        </p:spPr>
        <p:txBody>
          <a:bodyPr rtlCol="0">
            <a:normAutofit/>
          </a:bodyPr>
          <a:lstStyle/>
          <a:p>
            <a:pPr lvl="0"/>
            <a:r>
              <a:rPr lang="sr-Cyrl-R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Изражена истрошеност постројења због старости и ниског нивоа одржавања током деведесетих година</a:t>
            </a:r>
          </a:p>
          <a:p>
            <a:pPr lvl="0"/>
            <a:r>
              <a:rPr lang="sr-Cyrl-R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Пад расположиве снаге</a:t>
            </a:r>
          </a:p>
          <a:p>
            <a:pPr lvl="0"/>
            <a:r>
              <a:rPr lang="sr-Cyrl-R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Повећан број испада</a:t>
            </a:r>
          </a:p>
          <a:p>
            <a:pPr lvl="0"/>
            <a:r>
              <a:rPr lang="sr-Cyrl-R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Потреба за повећањем енергетске ефикасности </a:t>
            </a:r>
          </a:p>
          <a:p>
            <a:pPr lvl="0"/>
            <a:r>
              <a:rPr lang="sr-Cyrl-R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Потреба за смањењем утицаја на животну средину 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SzPct val="120000"/>
              <a:buFontTx/>
              <a:buChar char="•"/>
              <a:defRPr/>
            </a:pPr>
            <a:endParaRPr lang="sr-Cyrl-RS" altLang="sr-Latn-RS" sz="2400" dirty="0" smtClean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SzPct val="120000"/>
              <a:buFontTx/>
              <a:buChar char="•"/>
              <a:defRPr/>
            </a:pPr>
            <a:endParaRPr lang="en-US" altLang="sr-Latn-RS" sz="2400" dirty="0" smtClean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4341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888606CE-BFA7-48D3-A13E-540743683E8C}" type="slidenum">
              <a:rPr lang="en-US" altLang="sr-Latn-RS" sz="1000" smtClean="0">
                <a:latin typeface="Lucida Sans Unicode" panose="020B0602030504020204" pitchFamily="34" charset="0"/>
              </a:rPr>
              <a:pPr/>
              <a:t>10</a:t>
            </a:fld>
            <a:endParaRPr lang="en-US" altLang="sr-Latn-RS" sz="1000" smtClean="0">
              <a:latin typeface="Lucida Sans Unicode" panose="020B0602030504020204" pitchFamily="34" charset="0"/>
            </a:endParaRP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457200" y="4876800"/>
            <a:ext cx="510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Pct val="120000"/>
              <a:buFontTx/>
              <a:buChar char="•"/>
            </a:pPr>
            <a:endParaRPr lang="sr-Latn-CS" altLang="sr-Latn-R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457200" y="5486400"/>
            <a:ext cx="510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Pct val="120000"/>
              <a:buFontTx/>
              <a:buChar char="•"/>
            </a:pPr>
            <a:endParaRPr lang="en-US" altLang="sr-Latn-R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344" name="Object 19"/>
          <p:cNvGraphicFramePr>
            <a:graphicFrameLocks noChangeAspect="1"/>
          </p:cNvGraphicFramePr>
          <p:nvPr/>
        </p:nvGraphicFramePr>
        <p:xfrm>
          <a:off x="7931150" y="134938"/>
          <a:ext cx="10223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3" name="CorelDRAW" r:id="rId4" imgW="2898648" imgH="2560320" progId="">
                  <p:embed/>
                </p:oleObj>
              </mc:Choice>
              <mc:Fallback>
                <p:oleObj name="CorelDRAW" r:id="rId4" imgW="2898648" imgH="256032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150" y="134938"/>
                        <a:ext cx="102235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07" y="0"/>
            <a:ext cx="4590893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822142"/>
            <a:ext cx="4648200" cy="935037"/>
          </a:xfrm>
        </p:spPr>
        <p:txBody>
          <a:bodyPr rtlCol="0">
            <a:normAutofit/>
          </a:bodyPr>
          <a:lstStyle/>
          <a:p>
            <a:r>
              <a:rPr lang="sr-Latn-R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ЦИЉЕВИ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882662" y="2133600"/>
            <a:ext cx="3956538" cy="3810000"/>
          </a:xfrm>
        </p:spPr>
        <p:txBody>
          <a:bodyPr>
            <a:normAutofit/>
          </a:bodyPr>
          <a:lstStyle/>
          <a:p>
            <a:pPr lvl="0"/>
            <a:r>
              <a:rPr lang="sr-Cyrl-R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Продужење радног века блокова за 100.000 радних часова</a:t>
            </a:r>
          </a:p>
          <a:p>
            <a:pPr lvl="0"/>
            <a:r>
              <a:rPr lang="sr-Cyrl-R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Подизање расположивости, поузданости и безбедности рада</a:t>
            </a:r>
          </a:p>
          <a:p>
            <a:pPr lvl="0"/>
            <a:r>
              <a:rPr lang="sr-Cyrl-R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Подизање енергетске ефикасности</a:t>
            </a:r>
          </a:p>
          <a:p>
            <a:pPr lvl="0"/>
            <a:r>
              <a:rPr lang="sr-Cyrl-R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Подизање </a:t>
            </a:r>
            <a:r>
              <a:rPr lang="sr-Cyrl-R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инсталисане</a:t>
            </a:r>
            <a:r>
              <a:rPr lang="sr-Cyrl-R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снаге блокова</a:t>
            </a:r>
          </a:p>
          <a:p>
            <a:pPr lvl="0"/>
            <a:r>
              <a:rPr lang="sr-Cyrl-R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Унапређење заштите животне средине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sr-Latn-R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2254CA8D-8C8C-436F-8AC6-D3FBFB91AAFC}" type="slidenum">
              <a:rPr lang="en-US" altLang="sr-Latn-RS" sz="1000" smtClean="0">
                <a:latin typeface="Lucida Sans Unicode" panose="020B0602030504020204" pitchFamily="34" charset="0"/>
              </a:rPr>
              <a:t>11</a:t>
            </a:fld>
            <a:endParaRPr lang="en-US" altLang="sr-Latn-RS" sz="1000" dirty="0" smtClean="0">
              <a:latin typeface="Lucida Sans Unicode" panose="020B0602030504020204" pitchFamily="34" charset="0"/>
            </a:endParaRPr>
          </a:p>
        </p:txBody>
      </p:sp>
      <p:graphicFrame>
        <p:nvGraphicFramePr>
          <p:cNvPr id="16390" name="Object 4"/>
          <p:cNvGraphicFramePr>
            <a:graphicFrameLocks noChangeAspect="1"/>
          </p:cNvGraphicFramePr>
          <p:nvPr/>
        </p:nvGraphicFramePr>
        <p:xfrm>
          <a:off x="7550150" y="215900"/>
          <a:ext cx="1135063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8" name="CorelDRAW" r:id="rId3" imgW="2898648" imgH="2560320" progId="">
                  <p:embed/>
                </p:oleObj>
              </mc:Choice>
              <mc:Fallback>
                <p:oleObj name="CorelDRAW" r:id="rId3" imgW="2898648" imgH="256032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0150" y="215900"/>
                        <a:ext cx="1135063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42079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416" y="276833"/>
            <a:ext cx="8058150" cy="1433512"/>
          </a:xfrm>
        </p:spPr>
        <p:txBody>
          <a:bodyPr rtlCol="0">
            <a:noAutofit/>
          </a:bodyPr>
          <a:lstStyle/>
          <a:p>
            <a:r>
              <a:rPr lang="sr-Cyrl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sr-Cyrl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Инсталисане</a:t>
            </a:r>
            <a:r>
              <a:rPr lang="sr-Cyrl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снаге, </a:t>
            </a:r>
            <a:br>
              <a:rPr lang="sr-Cyrl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 и после ревитализација, </a:t>
            </a:r>
            <a:br>
              <a:rPr lang="sr-Cyrl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планиране </a:t>
            </a:r>
            <a:r>
              <a:rPr lang="sr-Cyrl-R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инсталисане</a:t>
            </a:r>
            <a:r>
              <a:rPr lang="sr-Cyrl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снаге након будућих ревитализација</a:t>
            </a:r>
            <a:endParaRPr lang="sr-Cyrl-R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45349DE3-6B38-430A-8B1A-6F6DD0177ED7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graphicFrame>
        <p:nvGraphicFramePr>
          <p:cNvPr id="33797" name="Object 19"/>
          <p:cNvGraphicFramePr>
            <a:graphicFrameLocks noChangeAspect="1"/>
          </p:cNvGraphicFramePr>
          <p:nvPr/>
        </p:nvGraphicFramePr>
        <p:xfrm>
          <a:off x="7931150" y="134938"/>
          <a:ext cx="10223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47" name="CorelDRAW" r:id="rId3" imgW="2898648" imgH="2560320" progId="">
                  <p:embed/>
                </p:oleObj>
              </mc:Choice>
              <mc:Fallback>
                <p:oleObj name="CorelDRAW" r:id="rId3" imgW="2898648" imgH="256032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150" y="134938"/>
                        <a:ext cx="102235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464533"/>
              </p:ext>
            </p:extLst>
          </p:nvPr>
        </p:nvGraphicFramePr>
        <p:xfrm>
          <a:off x="1033585" y="2020518"/>
          <a:ext cx="6940549" cy="41883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12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18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15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79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79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07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10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Део огранка</a:t>
                      </a:r>
                      <a:endParaRPr lang="sr-Cyrl-RS" sz="1100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10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Блок</a:t>
                      </a:r>
                      <a:endParaRPr lang="sr-Cyrl-RS" sz="1100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100" noProof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Инсталисана</a:t>
                      </a:r>
                      <a:r>
                        <a:rPr lang="sr-Cyrl-RS" sz="110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снага пре ревитализације (МW)</a:t>
                      </a:r>
                      <a:endParaRPr lang="sr-Cyrl-RS" sz="1100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Инсталисана снага после ревитализације (МW)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Планирана инсталисана снага у будућности (МW)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ТЕНТ 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2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2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328</a:t>
                      </a:r>
                      <a:r>
                        <a:rPr lang="sr-Latn-R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328</a:t>
                      </a:r>
                      <a:r>
                        <a:rPr lang="sr-Latn-R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2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308</a:t>
                      </a:r>
                      <a:r>
                        <a:rPr lang="sr-Latn-R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332</a:t>
                      </a:r>
                      <a:r>
                        <a:rPr lang="sr-Latn-R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332</a:t>
                      </a:r>
                      <a:r>
                        <a:rPr lang="sr-Latn-R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2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344</a:t>
                      </a:r>
                      <a:r>
                        <a:rPr lang="sr-Latn-R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344</a:t>
                      </a:r>
                      <a:r>
                        <a:rPr lang="sr-Latn-R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2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308</a:t>
                      </a:r>
                      <a:r>
                        <a:rPr lang="sr-Latn-R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348</a:t>
                      </a:r>
                      <a:r>
                        <a:rPr lang="sr-Latn-R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348</a:t>
                      </a:r>
                      <a:r>
                        <a:rPr lang="sr-Latn-R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ТЕНТ А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sr-Latn-RS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650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sr-Latn-RS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774</a:t>
                      </a:r>
                      <a:r>
                        <a:rPr lang="sr-Latn-RS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sr-Latn-RS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sr-Latn-RS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4.1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2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ТЕНТ 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667.5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2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667.5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2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ТЕНТ Б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sr-Latn-RS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240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sr-Latn-RS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1335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40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ТЕНТ УКУПНО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sr-Latn-RS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890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sr-Latn-RS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074.1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sr-Latn-RS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sr-Latn-RS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sr-Latn-RS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0500">
              <a:schemeClr val="accent5">
                <a:lumMod val="20000"/>
                <a:lumOff val="80000"/>
              </a:schemeClr>
            </a:gs>
            <a:gs pos="58000">
              <a:schemeClr val="accent6">
                <a:lumMod val="40000"/>
                <a:lumOff val="60000"/>
              </a:schemeClr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A5814-D526-4C6A-9C71-496E9D447CAB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595587581"/>
              </p:ext>
            </p:extLst>
          </p:nvPr>
        </p:nvGraphicFramePr>
        <p:xfrm>
          <a:off x="1066800" y="914400"/>
          <a:ext cx="7768004" cy="482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590800" y="1862267"/>
            <a:ext cx="1527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*пре ревитализације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79075" y="1816100"/>
            <a:ext cx="145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*до 2024. год.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19"/>
          <p:cNvGraphicFramePr>
            <a:graphicFrameLocks noChangeAspect="1"/>
          </p:cNvGraphicFramePr>
          <p:nvPr/>
        </p:nvGraphicFramePr>
        <p:xfrm>
          <a:off x="7931150" y="134938"/>
          <a:ext cx="10223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7" name="CorelDRAW" r:id="rId4" imgW="2898648" imgH="2560320" progId="">
                  <p:embed/>
                </p:oleObj>
              </mc:Choice>
              <mc:Fallback>
                <p:oleObj name="CorelDRAW" r:id="rId4" imgW="2898648" imgH="2560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150" y="134938"/>
                        <a:ext cx="102235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270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38" y="600075"/>
            <a:ext cx="6430962" cy="1000125"/>
          </a:xfrm>
        </p:spPr>
        <p:txBody>
          <a:bodyPr rtlCol="0">
            <a:noAutofit/>
          </a:bodyPr>
          <a:lstStyle/>
          <a:p>
            <a:r>
              <a:rPr lang="sr-Latn-R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ИНВЕСТИЦИЈЕ – ТЕНТ А1</a:t>
            </a:r>
            <a:r>
              <a:rPr lang="sr-Latn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r-Cyrl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А2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CDB57525-CE1F-4FEE-A96A-10873AAB5D48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graphicFrame>
        <p:nvGraphicFramePr>
          <p:cNvPr id="17413" name="Object 19"/>
          <p:cNvGraphicFramePr>
            <a:graphicFrameLocks noChangeAspect="1"/>
          </p:cNvGraphicFramePr>
          <p:nvPr/>
        </p:nvGraphicFramePr>
        <p:xfrm>
          <a:off x="7931150" y="134938"/>
          <a:ext cx="10223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0" name="CorelDRAW" r:id="rId3" imgW="2898648" imgH="2560320" progId="">
                  <p:embed/>
                </p:oleObj>
              </mc:Choice>
              <mc:Fallback>
                <p:oleObj name="CorelDRAW" r:id="rId3" imgW="2898648" imgH="256032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150" y="134938"/>
                        <a:ext cx="102235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509630"/>
              </p:ext>
            </p:extLst>
          </p:nvPr>
        </p:nvGraphicFramePr>
        <p:xfrm>
          <a:off x="228600" y="1943100"/>
          <a:ext cx="8615364" cy="31924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75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48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19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38074">
                  <a:extLst>
                    <a:ext uri="{9D8B030D-6E8A-4147-A177-3AD203B41FA5}">
                      <a16:colId xmlns:a16="http://schemas.microsoft.com/office/drawing/2014/main" xmlns="" val="71332181"/>
                    </a:ext>
                  </a:extLst>
                </a:gridCol>
                <a:gridCol w="28358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870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764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ДЕО ОГРАНКА ТЕНТ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БЛОК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НАЗИВ ПРОЈЕКТА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ПЕРИОД РЕХАБИЛИТАЦИЈЕ,КАПИТАЛНОГ РЕМОНТА, РЕВИТАЛИЗАЦИЈЕ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ОБАВЉЕНЕ  АКТИВНОСТИ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Укупно уложена средства (ЕУР)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50">
                <a:tc row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 ТЕНТ  А</a:t>
                      </a: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ТЕНТ А</a:t>
                      </a:r>
                      <a:r>
                        <a:rPr lang="sr-Latn-RS" sz="11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Адаптација блока ТЕНТ </a:t>
                      </a:r>
                      <a:r>
                        <a:rPr lang="pl-PL" sz="11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А1 </a:t>
                      </a:r>
                      <a:r>
                        <a:rPr lang="pl-PL" sz="11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(210 МW)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2006</a:t>
                      </a:r>
                      <a:r>
                        <a:rPr lang="sr-Cyrl-RS" sz="11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100" b="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1.Замена делова цевног система котла</a:t>
                      </a:r>
                      <a:endParaRPr lang="sr-Cyrl-RS" sz="1100" b="0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sr-Cyrl-RS" sz="11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lang="sr-Cyrl-RS" sz="11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.0</a:t>
                      </a:r>
                      <a:r>
                        <a:rPr lang="en-US" sz="11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8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100" b="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2.Замена </a:t>
                      </a:r>
                      <a:r>
                        <a:rPr lang="sr-Cyrl-RS" sz="1100" b="0" noProof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електрофилтера</a:t>
                      </a:r>
                      <a:endParaRPr lang="sr-Cyrl-RS" sz="1100" b="0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24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100" b="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3.Нови систем управљања и регулације</a:t>
                      </a:r>
                      <a:endParaRPr lang="sr-Cyrl-RS" sz="1100" b="0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86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УКУПНО ТЕНТ  </a:t>
                      </a:r>
                      <a:r>
                        <a:rPr lang="en-U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А1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sr-Cyrl-R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lang="sr-Cyrl-R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86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 ТЕНТ А2</a:t>
                      </a: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Санација и адаптација блока ТЕНТ </a:t>
                      </a:r>
                      <a:r>
                        <a:rPr lang="pl-PL" sz="11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А2 </a:t>
                      </a:r>
                      <a:r>
                        <a:rPr lang="pl-PL" sz="11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(210 МW)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100" b="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2005.</a:t>
                      </a:r>
                      <a:endParaRPr lang="sr-Cyrl-RS" sz="1100" b="0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1.Замена делова цевног система котла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sr-Cyrl-RS" sz="11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lang="sr-Cyrl-RS" sz="11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75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100" b="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Замена </a:t>
                      </a:r>
                      <a:r>
                        <a:rPr lang="sr-Cyrl-RS" sz="1100" b="0" noProof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електрофилтера</a:t>
                      </a:r>
                      <a:endParaRPr lang="sr-Cyrl-RS" sz="1100" b="0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20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Нови систем управљања и регулације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30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УКУПНО ТЕНТ  </a:t>
                      </a:r>
                      <a:r>
                        <a:rPr lang="en-U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А2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sr-Cyrl-R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lang="sr-Cyrl-R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22275" y="338138"/>
            <a:ext cx="6629400" cy="576262"/>
          </a:xfrm>
        </p:spPr>
        <p:txBody>
          <a:bodyPr rtlCol="0">
            <a:normAutofit/>
          </a:bodyPr>
          <a:lstStyle/>
          <a:p>
            <a:r>
              <a:rPr lang="sr-Latn-R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ИНВЕСТИЦИЈЕ – ТЕНТ А-3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33FFF690-CE74-44CF-A7A2-6DAF38B5F5E2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graphicFrame>
        <p:nvGraphicFramePr>
          <p:cNvPr id="18437" name="Object 19"/>
          <p:cNvGraphicFramePr>
            <a:graphicFrameLocks noChangeAspect="1"/>
          </p:cNvGraphicFramePr>
          <p:nvPr/>
        </p:nvGraphicFramePr>
        <p:xfrm>
          <a:off x="7931150" y="134938"/>
          <a:ext cx="10223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3" name="CorelDRAW" r:id="rId3" imgW="2898648" imgH="2560320" progId="">
                  <p:embed/>
                </p:oleObj>
              </mc:Choice>
              <mc:Fallback>
                <p:oleObj name="CorelDRAW" r:id="rId3" imgW="2898648" imgH="256032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150" y="134938"/>
                        <a:ext cx="102235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9368964"/>
              </p:ext>
            </p:extLst>
          </p:nvPr>
        </p:nvGraphicFramePr>
        <p:xfrm>
          <a:off x="422275" y="1295400"/>
          <a:ext cx="8093075" cy="4271011"/>
        </p:xfrm>
        <a:graphic>
          <a:graphicData uri="http://schemas.openxmlformats.org/drawingml/2006/table">
            <a:tbl>
              <a:tblPr/>
              <a:tblGrid>
                <a:gridCol w="949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54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ДЕО ОГРАНКА ТЕНТ</a:t>
                      </a: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БЛОК</a:t>
                      </a: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НАЗИВ ПРОЈЕКТА</a:t>
                      </a: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ПЕРИОД </a:t>
                      </a:r>
                      <a:r>
                        <a:rPr lang="en-US" sz="11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РЕХАБИЛИТАЦИЈЕ,КАПИТАЛНОГ 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РЕМОНТА, РЕВИТАЛИЗАЦИЈЕ</a:t>
                      </a: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ОБАВЉЕНЕ  АКТИВНОСТИ</a:t>
                      </a: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Укупно уложена средства (ЕУР)</a:t>
                      </a: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875">
                <a:tc row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 ТЕНТ  А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ТЕНТ </a:t>
                      </a:r>
                      <a:r>
                        <a:rPr lang="en-US" sz="11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А3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Рехабилитација блока ТЕНТ </a:t>
                      </a:r>
                      <a:r>
                        <a:rPr lang="pl-PL" sz="11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А3 </a:t>
                      </a:r>
                      <a:r>
                        <a:rPr lang="sr-Cyrl-RS" sz="1100" b="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pl-PL" sz="11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pl-PL" sz="11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305 МW)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2003</a:t>
                      </a:r>
                      <a:r>
                        <a:rPr lang="sr-Cyrl-RS" sz="11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100" b="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1.Замена 60% делова цевног система котла</a:t>
                      </a:r>
                      <a:endParaRPr lang="sr-Cyrl-RS" sz="1100" b="0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61</a:t>
                      </a:r>
                      <a:r>
                        <a:rPr lang="sr-Cyrl-RS" sz="11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lang="sr-Cyrl-RS" sz="11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4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100" b="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2.Замена главних паровода</a:t>
                      </a:r>
                      <a:endParaRPr lang="sr-Cyrl-RS" sz="1100" b="0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100" b="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3.Рехабилитација турбогенератора</a:t>
                      </a:r>
                      <a:endParaRPr lang="sr-Cyrl-RS" sz="1100" b="0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100" b="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4.Замена цеви кондензатора</a:t>
                      </a:r>
                      <a:endParaRPr lang="sr-Cyrl-RS" sz="1100" b="0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100" b="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5.Рехабилитација </a:t>
                      </a:r>
                      <a:r>
                        <a:rPr lang="sr-Cyrl-RS" sz="1100" b="0" noProof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електрофилтера</a:t>
                      </a:r>
                      <a:endParaRPr lang="sr-Cyrl-RS" sz="1100" b="0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100" b="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6.Нови систем управљања и регулације</a:t>
                      </a:r>
                      <a:endParaRPr lang="sr-Cyrl-RS" sz="1100" b="0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001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Ревитализација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блока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ТЕНТ</a:t>
                      </a:r>
                      <a:r>
                        <a:rPr lang="sr-Cyrl-RS" sz="11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А3 </a:t>
                      </a:r>
                      <a:r>
                        <a:rPr lang="en-US" sz="1100" b="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са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повећањем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снаге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блока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са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305 МW </a:t>
                      </a:r>
                      <a:r>
                        <a:rPr lang="en-US" sz="1100" b="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328</a:t>
                      </a:r>
                      <a:r>
                        <a:rPr lang="sr-Cyrl-RS" sz="11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1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sr-Cyrl-RS" sz="11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МW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2014/2015</a:t>
                      </a:r>
                      <a:r>
                        <a:rPr lang="sr-Cyrl-RS" sz="11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100" b="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Радови изведени у 8 лотова – котао, турбина, генератор, остала опрема, грађевински радови, систем управљања блоком, уградња ЛНОX, реконструкција </a:t>
                      </a:r>
                      <a:r>
                        <a:rPr lang="sr-Cyrl-RS" sz="1100" b="0" noProof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Еф</a:t>
                      </a:r>
                      <a:endParaRPr lang="sr-Cyrl-RS" sz="1100" b="0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78</a:t>
                      </a:r>
                      <a:r>
                        <a:rPr lang="sr-Cyrl-RS" sz="11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lang="sr-Cyrl-RS" sz="11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44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Уградња нових млинова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2010/2011</a:t>
                      </a:r>
                      <a:r>
                        <a:rPr lang="sr-Cyrl-RS" sz="11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b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sr-Cyrl-RS" sz="11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lang="sr-Cyrl-RS" sz="11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87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УКУПНО ТЕНТ  </a:t>
                      </a:r>
                      <a:r>
                        <a:rPr lang="en-U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А3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sr-Latn-R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sr-Cyrl-R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lang="sr-Cyrl-R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9238"/>
            <a:ext cx="5715000" cy="935037"/>
          </a:xfrm>
        </p:spPr>
        <p:txBody>
          <a:bodyPr rtlCol="0">
            <a:noAutofit/>
          </a:bodyPr>
          <a:lstStyle/>
          <a:p>
            <a:r>
              <a:rPr lang="sr-Latn-R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ИНВЕСТИЦИЈЕ – ТЕНТ А</a:t>
            </a:r>
            <a:r>
              <a:rPr lang="sr-Cyrl-R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4EC94707-9DC3-415D-8F93-5D1EAAEF825A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graphicFrame>
        <p:nvGraphicFramePr>
          <p:cNvPr id="19461" name="Object 19"/>
          <p:cNvGraphicFramePr>
            <a:graphicFrameLocks noChangeAspect="1"/>
          </p:cNvGraphicFramePr>
          <p:nvPr/>
        </p:nvGraphicFramePr>
        <p:xfrm>
          <a:off x="7931150" y="134938"/>
          <a:ext cx="10223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6" name="CorelDRAW" r:id="rId3" imgW="2898648" imgH="2560320" progId="">
                  <p:embed/>
                </p:oleObj>
              </mc:Choice>
              <mc:Fallback>
                <p:oleObj name="CorelDRAW" r:id="rId3" imgW="2898648" imgH="256032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150" y="134938"/>
                        <a:ext cx="102235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694693"/>
              </p:ext>
            </p:extLst>
          </p:nvPr>
        </p:nvGraphicFramePr>
        <p:xfrm>
          <a:off x="152399" y="1184275"/>
          <a:ext cx="8801101" cy="51238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2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1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04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081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951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5297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44312"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ДЕО ОГРАНКА ТЕНТ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7" marR="6117" marT="61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БЛОК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7" marR="6117" marT="61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НАЗИВ ПРОЈЕКТА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7" marR="6117" marT="61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 РЕХАБИЛИТАЦИЈЕ</a:t>
                      </a:r>
                      <a:r>
                        <a:rPr lang="en-U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sr-Cyrl-R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КАПИТАЛНОГ РЕМОНТА, РЕВИТАЛИЗАЦИЈЕ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7" marR="6117" marT="61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ОБАВЉЕНЕ АКТИВНОСТИ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7" marR="6117" marT="61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Укупно уложена средства</a:t>
                      </a:r>
                    </a:p>
                    <a:p>
                      <a:pPr algn="ctr" rtl="0" fontAlgn="ctr"/>
                      <a:r>
                        <a:rPr lang="en-U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(EUR</a:t>
                      </a:r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7" marR="6117" marT="611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47230">
                <a:tc rowSpan="4">
                  <a:txBody>
                    <a:bodyPr/>
                    <a:lstStyle/>
                    <a:p>
                      <a:pPr algn="ctr" rtl="0" fontAlgn="t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</a:t>
                      </a:r>
                      <a:r>
                        <a:rPr lang="sr-Cyrl-R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ТЕНТ </a:t>
                      </a:r>
                      <a:r>
                        <a:rPr lang="en-U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7" marR="6117" marT="6115" marB="0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sr-Cyrl-R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ТЕНТ </a:t>
                      </a:r>
                      <a:r>
                        <a:rPr lang="en-U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7" marR="6117" marT="611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R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Ревитализација блока</a:t>
                      </a:r>
                      <a:r>
                        <a:rPr lang="en-U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</a:t>
                      </a:r>
                      <a:r>
                        <a:rPr lang="sr-Cyrl-R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  <a:r>
                        <a:rPr lang="en-U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</a:t>
                      </a:r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A4 (</a:t>
                      </a:r>
                      <a:r>
                        <a:rPr lang="en-U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</a:t>
                      </a:r>
                      <a:r>
                        <a:rPr lang="sr-Cyrl-R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MW)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7" marR="6117" marT="61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r>
                        <a:rPr lang="sr-Cyrl-R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7" marR="6117" marT="6115" marB="0" anchor="ctr"/>
                </a:tc>
                <a:tc>
                  <a:txBody>
                    <a:bodyPr/>
                    <a:lstStyle/>
                    <a:p>
                      <a:pPr marL="228600" indent="-228600" algn="l" fontAlgn="b">
                        <a:buFont typeface="+mj-lt"/>
                        <a:buAutoNum type="arabicPeriod"/>
                      </a:pPr>
                      <a:r>
                        <a:rPr lang="sr-Cyrl-R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Замена 7</a:t>
                      </a:r>
                      <a:r>
                        <a:rPr lang="en-U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r>
                        <a:rPr lang="sr-Cyrl-R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делова цевног система котла</a:t>
                      </a:r>
                      <a:endParaRPr lang="en-US" sz="1100" b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l" fontAlgn="b">
                        <a:buFont typeface="+mj-lt"/>
                        <a:buAutoNum type="arabicPeriod"/>
                      </a:pPr>
                      <a:r>
                        <a:rPr lang="sr-Cyrl-RS" sz="1100" b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Ретрофит</a:t>
                      </a:r>
                      <a:r>
                        <a:rPr lang="sr-Cyrl-R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Cyrl-RS" sz="1100" b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турбоагрегата</a:t>
                      </a:r>
                      <a:endParaRPr lang="en-US" sz="1100" b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l" fontAlgn="b">
                        <a:buFont typeface="+mj-lt"/>
                        <a:buAutoNum type="arabicPeriod"/>
                      </a:pPr>
                      <a:r>
                        <a:rPr lang="sr-Cyrl-R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Замена цеви кондензатора</a:t>
                      </a:r>
                      <a:r>
                        <a:rPr lang="sr-Cyrl-RS" sz="1100" b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b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sr-Cyrl-R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Хемијски третман</a:t>
                      </a:r>
                      <a:r>
                        <a:rPr lang="sr-Cyrl-RS" sz="1100" b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котла са </a:t>
                      </a:r>
                      <a:r>
                        <a:rPr lang="sr-Cyrl-RS" sz="1100" b="0" u="none" strike="noStrike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продувавањем</a:t>
                      </a:r>
                      <a:endParaRPr lang="en-US" sz="1100" b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sr-Cyrl-R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Замена </a:t>
                      </a:r>
                      <a:r>
                        <a:rPr lang="sr-Cyrl-RS" sz="1100" b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електрофилтера</a:t>
                      </a:r>
                      <a:endParaRPr lang="en-US" sz="1100" b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sr-Cyrl-R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Нови систем управљања и регулације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7" marR="6117" marT="611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r>
                        <a:rPr lang="sr-Cyrl-R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lang="sr-Cyrl-R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7" marR="6117" marT="611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8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R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Ревитализација блока</a:t>
                      </a:r>
                      <a:r>
                        <a:rPr lang="en-U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</a:t>
                      </a:r>
                      <a:r>
                        <a:rPr lang="sr-Cyrl-R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  <a:r>
                        <a:rPr lang="en-U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</a:t>
                      </a:r>
                      <a:r>
                        <a:rPr lang="pl-PL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A4 </a:t>
                      </a:r>
                      <a:r>
                        <a:rPr lang="sr-Cyrl-R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</a:t>
                      </a:r>
                      <a:r>
                        <a:rPr lang="pl-PL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Cyrl-R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повећањем </a:t>
                      </a:r>
                      <a:r>
                        <a:rPr lang="sr-Cyrl-RS" sz="1100" b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инсталисане</a:t>
                      </a:r>
                      <a:r>
                        <a:rPr lang="sr-Cyrl-R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снаге </a:t>
                      </a:r>
                      <a:r>
                        <a:rPr lang="pl-PL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sr-Cyrl-R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</a:t>
                      </a:r>
                      <a:r>
                        <a:rPr lang="pl-PL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308</a:t>
                      </a:r>
                      <a:r>
                        <a:rPr lang="sr-Cyrl-R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pl-PL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MW </a:t>
                      </a:r>
                      <a:r>
                        <a:rPr lang="sr-Cyrl-R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  <a:r>
                        <a:rPr lang="pl-PL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332</a:t>
                      </a:r>
                      <a:r>
                        <a:rPr lang="sr-Cyrl-R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pl-PL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MW)</a:t>
                      </a:r>
                      <a:endParaRPr lang="pl-PL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7" marR="6117" marT="61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r>
                        <a:rPr lang="sr-Cyrl-R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7" marR="6117" marT="61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Радови изведени на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l" fontAlgn="b">
                        <a:buFont typeface="+mj-lt"/>
                        <a:buAutoNum type="arabicPeriod"/>
                      </a:pPr>
                      <a:r>
                        <a:rPr lang="sr-Cyrl-R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Цевном систему</a:t>
                      </a:r>
                      <a:r>
                        <a:rPr lang="en-U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marL="228600" indent="-228600" algn="l" fontAlgn="b">
                        <a:buFont typeface="+mj-lt"/>
                        <a:buAutoNum type="arabicPeriod"/>
                      </a:pPr>
                      <a:r>
                        <a:rPr lang="sr-Cyrl-R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турбини</a:t>
                      </a:r>
                      <a:r>
                        <a:rPr lang="en-U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sr-Cyrl-RS" sz="1100" b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ретрофит</a:t>
                      </a:r>
                      <a:r>
                        <a:rPr lang="en-U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CSV, CSP, CNP, </a:t>
                      </a:r>
                      <a:r>
                        <a:rPr lang="sr-Cyrl-R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замена вентилских комора,</a:t>
                      </a:r>
                      <a:r>
                        <a:rPr lang="sr-Cyrl-RS" sz="1100" b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Cyrl-RS" sz="1100" b="0" u="none" strike="noStrike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турбинског</a:t>
                      </a:r>
                      <a:r>
                        <a:rPr lang="sr-Cyrl-RS" sz="1100" b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регулатора, генераторског прекидача, статора и ротора генератора</a:t>
                      </a:r>
                      <a:r>
                        <a:rPr lang="en-U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sr-Cyrl-RS" sz="1100" b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l" fontAlgn="b">
                        <a:buFont typeface="+mj-lt"/>
                        <a:buAutoNum type="arabicPeriod"/>
                      </a:pPr>
                      <a:r>
                        <a:rPr lang="sr-Cyrl-R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Генератору </a:t>
                      </a:r>
                      <a:r>
                        <a:rPr lang="en-U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sr-Cyrl-R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замена</a:t>
                      </a:r>
                      <a:r>
                        <a:rPr lang="sr-Cyrl-RS" sz="1100" b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генераторског прекидача, статора и ротора генератора </a:t>
                      </a:r>
                      <a:r>
                        <a:rPr lang="en-U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 fontAlgn="b">
                        <a:buFont typeface="+mj-lt"/>
                        <a:buAutoNum type="arabicPeriod"/>
                      </a:pPr>
                      <a:r>
                        <a:rPr lang="en-US" sz="1100" b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DeNOX</a:t>
                      </a:r>
                      <a:r>
                        <a:rPr lang="en-U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  </a:t>
                      </a:r>
                      <a:r>
                        <a:rPr lang="sr-Cyrl-R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замена горионика угљеног праха новим млазним горионицима, уведен нови </a:t>
                      </a:r>
                      <a:r>
                        <a:rPr lang="en-U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OFA </a:t>
                      </a:r>
                      <a:r>
                        <a:rPr lang="sr-Cyrl-R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ваздух у циљу смањења емисије </a:t>
                      </a:r>
                      <a:r>
                        <a:rPr lang="en-U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NOX</a:t>
                      </a:r>
                    </a:p>
                    <a:p>
                      <a:pPr marL="228600" marR="0" lvl="0" indent="-22860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sr-Cyrl-R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Реконструкција </a:t>
                      </a:r>
                      <a:r>
                        <a:rPr lang="pl-PL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 </a:t>
                      </a:r>
                      <a:r>
                        <a:rPr lang="sr-Cyrl-R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друго</a:t>
                      </a:r>
                      <a:r>
                        <a:rPr lang="pl-PL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pl-PL" sz="1100" b="0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7" marR="6117" marT="611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49</a:t>
                      </a:r>
                      <a:r>
                        <a:rPr lang="sr-Cyrl-R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r>
                        <a:rPr lang="sr-Cyrl-R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7" marR="6117" marT="611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7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7" marR="6117" marT="611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Уградња нових млинова</a:t>
                      </a:r>
                      <a:endParaRPr lang="ru-RU" sz="1100" b="0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2010/2011</a:t>
                      </a:r>
                      <a:r>
                        <a:rPr lang="sr-Cyrl-RS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l" fontAlgn="t">
                        <a:buFont typeface="+mj-lt"/>
                        <a:buNone/>
                      </a:pP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sr-Cyrl-RS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lang="sr-Cyrl-RS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4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 rtl="0" fontAlgn="ctr"/>
                      <a:r>
                        <a:rPr lang="sr-Cyrl-RS" sz="11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УКУПНО ТЕНТ </a:t>
                      </a:r>
                      <a:r>
                        <a:rPr lang="en-US" sz="11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7" marR="6117" marT="611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  <a:r>
                        <a:rPr lang="sr-Cyrl-RS" sz="11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r>
                        <a:rPr lang="sr-Cyrl-RS" sz="11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7" marR="6117" marT="611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92138"/>
            <a:ext cx="7886700" cy="609600"/>
          </a:xfrm>
        </p:spPr>
        <p:txBody>
          <a:bodyPr rtlCol="0">
            <a:noAutofit/>
          </a:bodyPr>
          <a:lstStyle/>
          <a:p>
            <a:r>
              <a:rPr lang="sr-Latn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ИНВЕСТИЦИЈЕ </a:t>
            </a:r>
            <a:r>
              <a:rPr lang="sr-Latn-R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ТЕНТ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А5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8052F666-3EA4-4C68-A6F5-AF3717A77337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graphicFrame>
        <p:nvGraphicFramePr>
          <p:cNvPr id="20485" name="Object 19"/>
          <p:cNvGraphicFramePr>
            <a:graphicFrameLocks noChangeAspect="1"/>
          </p:cNvGraphicFramePr>
          <p:nvPr/>
        </p:nvGraphicFramePr>
        <p:xfrm>
          <a:off x="7931150" y="134938"/>
          <a:ext cx="10223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1" name="CorelDRAW" r:id="rId3" imgW="2898648" imgH="2560320" progId="">
                  <p:embed/>
                </p:oleObj>
              </mc:Choice>
              <mc:Fallback>
                <p:oleObj name="CorelDRAW" r:id="rId3" imgW="2898648" imgH="256032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150" y="134938"/>
                        <a:ext cx="102235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34902"/>
              </p:ext>
            </p:extLst>
          </p:nvPr>
        </p:nvGraphicFramePr>
        <p:xfrm>
          <a:off x="495300" y="1450975"/>
          <a:ext cx="8381999" cy="4186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617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05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531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ДЕО ОГРАНКА ТЕНТ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БЛОК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НАЗИВ ПРОЈЕКТА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ПЕРИОД 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РЕХАБИЛИТАЦИЈ</a:t>
                      </a:r>
                      <a:r>
                        <a:rPr lang="sr-Cyrl-R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Е,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КАПИТАЛНОГ 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РЕМОНТА, РЕВИТАЛИЗАЦИЈЕ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ОБАВЉЕНЕ  АКТИВНОСТИ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Укупно уложена средства (ЕУР)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6854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 ТЕНТ  А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ТЕНТ </a:t>
                      </a:r>
                      <a:r>
                        <a:rPr lang="en-U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А5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10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Рехабилитација блока 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ТЕНТ А5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2004</a:t>
                      </a:r>
                      <a:r>
                        <a:rPr lang="sr-Cyrl-R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замена 60% делова цевног система котла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Ретрофит турбогенератора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Замена електрофилтера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Нови систем управљања и регулације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</a:t>
                      </a:r>
                      <a:r>
                        <a:rPr lang="sr-Cyrl-R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lang="sr-Cyrl-R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20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Рехабилитација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са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повећањем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снаге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блока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ТЕНТ 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А5 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  <a:r>
                        <a:rPr lang="sr-Cyrl-R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мил</a:t>
                      </a:r>
                      <a:r>
                        <a:rPr lang="sr-Cyrl-R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иона 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€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(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од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308 МW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повећано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344</a:t>
                      </a:r>
                      <a:r>
                        <a:rPr lang="sr-Cyrl-R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МW)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2012</a:t>
                      </a:r>
                      <a:r>
                        <a:rPr lang="sr-Cyrl-R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sr-Cyrl-RS" sz="110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Замена 60% делова цевног система котла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sr-Cyrl-RS" sz="1100" noProof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Ретрофит</a:t>
                      </a:r>
                      <a:r>
                        <a:rPr lang="sr-Cyrl-RS" sz="110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турбогенератор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  <a:r>
                        <a:rPr lang="sr-Cyrl-R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lang="sr-Cyrl-R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20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Уградња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нових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млинова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2010/2011</a:t>
                      </a:r>
                      <a:r>
                        <a:rPr lang="sr-Cyrl-R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sr-Cyrl-R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lang="sr-Cyrl-R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89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УКУПНО ТЕНТ  </a:t>
                      </a:r>
                      <a:r>
                        <a:rPr lang="en-U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А5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sr-Cyrl-R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lang="sr-Cyrl-R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96875"/>
            <a:ext cx="7239000" cy="1628017"/>
          </a:xfrm>
        </p:spPr>
        <p:txBody>
          <a:bodyPr rtlCol="0">
            <a:noAutofit/>
          </a:bodyPr>
          <a:lstStyle/>
          <a:p>
            <a:r>
              <a:rPr lang="sr-Latn-R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ИНВЕСТИЦИЈЕ –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ТЕНТ </a:t>
            </a:r>
            <a:r>
              <a:rPr lang="sr-Latn-R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sr-Cyrl-R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 </a:t>
            </a:r>
            <a:r>
              <a:rPr lang="sr-Latn-R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МЛИНОВИ </a:t>
            </a:r>
            <a:r>
              <a:rPr lang="sr-Latn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А3-А5</a:t>
            </a:r>
            <a:r>
              <a:rPr lang="sr-Latn-R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УКУПНА </a:t>
            </a:r>
            <a:r>
              <a:rPr lang="sr-Latn-R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ВРЕДНОСТ ИНВЕСТИЦИЈА ТЕНТ А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0AF98A24-28A9-454B-829C-006EBDA2AD3A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graphicFrame>
        <p:nvGraphicFramePr>
          <p:cNvPr id="21509" name="Object 19"/>
          <p:cNvGraphicFramePr>
            <a:graphicFrameLocks noChangeAspect="1"/>
          </p:cNvGraphicFramePr>
          <p:nvPr/>
        </p:nvGraphicFramePr>
        <p:xfrm>
          <a:off x="7931150" y="134938"/>
          <a:ext cx="10223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" name="CorelDRAW" r:id="rId3" imgW="2898648" imgH="2560320" progId="">
                  <p:embed/>
                </p:oleObj>
              </mc:Choice>
              <mc:Fallback>
                <p:oleObj name="CorelDRAW" r:id="rId3" imgW="2898648" imgH="256032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150" y="134938"/>
                        <a:ext cx="102235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350096"/>
              </p:ext>
            </p:extLst>
          </p:nvPr>
        </p:nvGraphicFramePr>
        <p:xfrm>
          <a:off x="609600" y="2361442"/>
          <a:ext cx="8223250" cy="37988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43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5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31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224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62201"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ДЕО ОГРАНКА ТЕНТ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БЛОК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НАЗИВ ПРОЈЕКТА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</a:t>
                      </a:r>
                      <a:r>
                        <a:rPr lang="sr-Cyrl-RS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РЕХАБИЛИТАЦИЈЕ, КАПИТАЛНОГ РЕМОНТА, РЕВИТАЛИЗАЦИЈЕ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ОБАВЉЕНЕ АКТИВНОСТИ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Укупно уложена средства </a:t>
                      </a:r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(EUR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53905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</a:t>
                      </a:r>
                      <a:r>
                        <a:rPr lang="sr-Cyrl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ТЕНТ </a:t>
                      </a:r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1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ТЕНТ </a:t>
                      </a:r>
                      <a:r>
                        <a:rPr lang="en-US" sz="11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A6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Рехабилитација са повећањем снаге блока ТЕНТ </a:t>
                      </a:r>
                      <a:r>
                        <a:rPr lang="pl-PL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A6 </a:t>
                      </a:r>
                      <a:r>
                        <a:rPr lang="pl-PL" sz="11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pl-PL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sr-Cyrl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</a:t>
                      </a:r>
                      <a:r>
                        <a:rPr lang="pl-PL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308,5 </a:t>
                      </a:r>
                      <a:r>
                        <a:rPr lang="pl-PL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 </a:t>
                      </a:r>
                      <a:r>
                        <a:rPr lang="sr-Cyrl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  <a:r>
                        <a:rPr lang="pl-PL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pl-PL" sz="11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348,5 </a:t>
                      </a:r>
                      <a:r>
                        <a:rPr lang="pl-PL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MW)</a:t>
                      </a:r>
                      <a:endParaRPr lang="pl-PL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2008/2010</a:t>
                      </a:r>
                      <a:r>
                        <a:rPr lang="sr-Cyrl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marL="228600" indent="-228600" algn="l" fontAlgn="t">
                        <a:buFont typeface="+mj-lt"/>
                        <a:buAutoNum type="arabicPeriod"/>
                      </a:pPr>
                      <a:r>
                        <a:rPr lang="sr-Cyrl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Замена делова цевног система котла и паровода </a:t>
                      </a:r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 fontAlgn="t">
                        <a:buFont typeface="+mj-lt"/>
                        <a:buAutoNum type="arabicPeriod"/>
                      </a:pPr>
                      <a:r>
                        <a:rPr lang="sr-Cyrl-RS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Ретрофит</a:t>
                      </a:r>
                      <a:r>
                        <a:rPr lang="sr-Cyrl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Cyrl-RS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турбоагрегата</a:t>
                      </a:r>
                      <a:r>
                        <a:rPr lang="sr-Cyrl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l" fontAlgn="t">
                        <a:buFont typeface="+mj-lt"/>
                        <a:buAutoNum type="arabicPeriod"/>
                      </a:pPr>
                      <a:r>
                        <a:rPr lang="sr-Cyrl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Замена цеви кондензатора</a:t>
                      </a:r>
                      <a:endParaRPr lang="en-US" sz="110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l" fontAlgn="t">
                        <a:buFont typeface="+mj-lt"/>
                        <a:buAutoNum type="arabicPeriod"/>
                      </a:pPr>
                      <a:r>
                        <a:rPr lang="sr-Cyrl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Замена </a:t>
                      </a:r>
                      <a:r>
                        <a:rPr lang="sr-Cyrl-RS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електрофилтера</a:t>
                      </a:r>
                      <a:r>
                        <a:rPr lang="sr-Cyrl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l" fontAlgn="t">
                        <a:buFont typeface="+mj-lt"/>
                        <a:buAutoNum type="arabicPeriod"/>
                      </a:pPr>
                      <a:r>
                        <a:rPr lang="sr-Cyrl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Нови систем управљања и регулације реконструкција</a:t>
                      </a:r>
                      <a:r>
                        <a:rPr lang="sr-Cyrl-RS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r>
                        <a:rPr lang="sr-Cyrl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lang="sr-Cyrl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 rtl="0" fontAlgn="ctr"/>
                      <a:r>
                        <a:rPr lang="sr-Cyrl-RS" sz="11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УКУПНО </a:t>
                      </a:r>
                      <a:r>
                        <a:rPr lang="en-US" sz="11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</a:t>
                      </a:r>
                      <a:r>
                        <a:rPr lang="sr-Cyrl-RS" sz="11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  <a:r>
                        <a:rPr lang="en-US" sz="11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 A6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r>
                        <a:rPr lang="sr-Cyrl-RS" sz="11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lang="sr-Cyrl-RS" sz="11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84">
                <a:tc gridSpan="5">
                  <a:txBody>
                    <a:bodyPr/>
                    <a:lstStyle/>
                    <a:p>
                      <a:pPr algn="r" fontAlgn="ctr"/>
                      <a:r>
                        <a:rPr lang="sr-Cyrl-RS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УКУПНО </a:t>
                      </a:r>
                      <a:r>
                        <a:rPr lang="en-US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</a:t>
                      </a:r>
                      <a:r>
                        <a:rPr lang="sr-Cyrl-RS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  <a:r>
                        <a:rPr lang="en-US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A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520</a:t>
                      </a:r>
                      <a:r>
                        <a:rPr lang="sr-Cyrl-RS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sr-Latn-RS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r>
                        <a:rPr lang="sr-Cyrl-RS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sr-Latn-RS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4025"/>
            <a:ext cx="7886700" cy="609600"/>
          </a:xfrm>
        </p:spPr>
        <p:txBody>
          <a:bodyPr rtlCol="0">
            <a:normAutofit/>
          </a:bodyPr>
          <a:lstStyle/>
          <a:p>
            <a:r>
              <a:rPr lang="sr-Latn-R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ИНВЕСТИЦИЈЕ – ТЕНТ Б1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E12DE6AD-C4AA-444F-A22E-61BF6AFCF23E}" type="slidenum">
              <a:rPr lang="en-US" altLang="en-US" smtClean="0">
                <a:solidFill>
                  <a:srgbClr val="FEFFFF"/>
                </a:solidFill>
              </a:rPr>
              <a:pPr/>
              <a:t>19</a:t>
            </a:fld>
            <a:endParaRPr lang="en-US" altLang="en-US" smtClean="0">
              <a:solidFill>
                <a:srgbClr val="FEFFFF"/>
              </a:solidFill>
            </a:endParaRPr>
          </a:p>
        </p:txBody>
      </p:sp>
      <p:graphicFrame>
        <p:nvGraphicFramePr>
          <p:cNvPr id="22533" name="Object 19"/>
          <p:cNvGraphicFramePr>
            <a:graphicFrameLocks noChangeAspect="1"/>
          </p:cNvGraphicFramePr>
          <p:nvPr/>
        </p:nvGraphicFramePr>
        <p:xfrm>
          <a:off x="7931150" y="134938"/>
          <a:ext cx="10223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" name="CorelDRAW" r:id="rId3" imgW="2898648" imgH="2560320" progId="">
                  <p:embed/>
                </p:oleObj>
              </mc:Choice>
              <mc:Fallback>
                <p:oleObj name="CorelDRAW" r:id="rId3" imgW="2898648" imgH="256032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150" y="134938"/>
                        <a:ext cx="102235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811146"/>
              </p:ext>
            </p:extLst>
          </p:nvPr>
        </p:nvGraphicFramePr>
        <p:xfrm>
          <a:off x="381000" y="1063624"/>
          <a:ext cx="8496300" cy="56778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17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09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80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23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292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40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50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ДЕО ОГРАНКА ТЕНТ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БЛОК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НАЗИВ ПРОЈЕКТА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ПЕРИОД 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РЕХАБИЛИТАЦИЈЕ</a:t>
                      </a:r>
                      <a:r>
                        <a:rPr lang="sr-Cyrl-R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КАПИТАЛНОГ 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РЕМОНТА, РЕВИТАЛИЗАЦИЈЕ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ОБАВЉЕНЕ  АКТИВНОСТИ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Укупно уложена средства (ЕУР)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73878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 ТЕНТ Б</a:t>
                      </a:r>
                    </a:p>
                  </a:txBody>
                  <a:tcPr marL="7620" marR="7620" marT="762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ТЕНТ </a:t>
                      </a:r>
                      <a:r>
                        <a:rPr lang="en-U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Б1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Ретрофит блока Б1 – </a:t>
                      </a:r>
                      <a:r>
                        <a:rPr lang="sr-Cyrl-R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sr-Latn-R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sr-Latn-RS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део (замена паровода и делова ЦСК)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2007</a:t>
                      </a:r>
                      <a:r>
                        <a:rPr lang="sr-Cyrl-R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2008</a:t>
                      </a:r>
                      <a:r>
                        <a:rPr lang="sr-Cyrl-R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2010</a:t>
                      </a:r>
                      <a:r>
                        <a:rPr lang="sr-Cyrl-R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sr-Cyrl-RS" sz="110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Реконструкција турбине ВП на блоку Б1 у циљу рехабилитације и повећања снаге блока на 650 МW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sr-Cyrl-RS" sz="110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Замена делова цевног система котла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sr-Cyrl-RS" sz="110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Реконструкција млинова ради оптимизације сагоревања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sr-Cyrl-RS" sz="1100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нови систем транспорта пепела и шљаке</a:t>
                      </a:r>
                      <a:endParaRPr lang="sr-Cyrl-RS" sz="1100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43</a:t>
                      </a:r>
                      <a:r>
                        <a:rPr lang="sr-Cyrl-R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lang="sr-Cyrl-R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246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pl-PL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фаза ревитализације блока ТЕНТ Б1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2012</a:t>
                      </a:r>
                      <a:r>
                        <a:rPr lang="sr-Cyrl-R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Замена роторских лопатица ЦСП и ЦНП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Уградња додат. пумпи за повећање протока  расхладне воде кроз кондензатор ТТНП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Замена ДЦС, турбинске регулације и хидрауличког система регулације ТА 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радови на цевном систему котла са уградњом  додатног ЕКОа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реконструкција  ЕФ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59</a:t>
                      </a:r>
                      <a:r>
                        <a:rPr lang="sr-Cyrl-R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lang="sr-Cyrl-R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34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УКУПНО ТЕНТ  </a:t>
                      </a:r>
                      <a:r>
                        <a:rPr lang="sr-Latn-R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Б1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102</a:t>
                      </a:r>
                      <a:r>
                        <a:rPr lang="sr-Cyrl-R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lang="sr-Cyrl-R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741985" y="1524000"/>
            <a:ext cx="7886700" cy="701675"/>
          </a:xfrm>
        </p:spPr>
        <p:txBody>
          <a:bodyPr rtlCol="0">
            <a:normAutofit/>
          </a:bodyPr>
          <a:lstStyle/>
          <a:p>
            <a:r>
              <a:rPr lang="sr-Latn-R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ТЕНТ - </a:t>
            </a:r>
            <a:r>
              <a:rPr lang="sr-Cyrl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Историја</a:t>
            </a:r>
            <a:endParaRPr lang="sr-Cyrl-R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741985" y="2260781"/>
            <a:ext cx="4019550" cy="4603750"/>
          </a:xfrm>
        </p:spPr>
        <p:txBody>
          <a:bodyPr>
            <a:normAutofit/>
          </a:bodyPr>
          <a:lstStyle/>
          <a:p>
            <a:pPr lvl="0"/>
            <a:r>
              <a:rPr lang="sr-Cyrl-R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Најстарији блок у погону од 1956. ТЕ „Колубара“ 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sr-Latn-R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sr-Latn-R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32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МW</a:t>
            </a:r>
          </a:p>
          <a:p>
            <a:pPr lvl="0"/>
            <a:r>
              <a:rPr lang="sr-Cyrl-R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Најмлађи блок у погону од </a:t>
            </a:r>
            <a:r>
              <a:rPr lang="sr-Latn-R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1985</a:t>
            </a:r>
            <a:r>
              <a:rPr lang="sr-Latn-R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Т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ЕНТ Б</a:t>
            </a:r>
            <a:r>
              <a:rPr lang="sr-Latn-R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sr-Latn-R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620 МW</a:t>
            </a: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r-Latn-R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1970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Latn-R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1985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Latn-R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sr-Cyrl-R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 интензивног развоја и  градње нових    погона</a:t>
            </a:r>
          </a:p>
          <a:p>
            <a:pPr lvl="0"/>
            <a:r>
              <a:rPr lang="sr-Latn-R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1990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Latn-R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2000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Latn-R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sr-Cyrl-R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 интензивног трошења стечених ресурса </a:t>
            </a:r>
          </a:p>
          <a:p>
            <a:pPr lvl="0"/>
            <a:r>
              <a:rPr lang="sr-Latn-R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2001</a:t>
            </a:r>
            <a:r>
              <a:rPr lang="sr-Cyrl-R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Latn-R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sr-Cyrl-R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почетак програма санација и рехабилитација постројења</a:t>
            </a:r>
            <a:endParaRPr lang="sr-Cyrl-R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79AF749D-27E7-4E64-88C6-29A2E368CABF}" type="slidenum">
              <a:rPr lang="en-US" altLang="sr-Latn-RS" sz="1000" smtClean="0">
                <a:latin typeface="Lucida Sans Unicode" panose="020B0602030504020204" pitchFamily="34" charset="0"/>
              </a:rPr>
              <a:pPr/>
              <a:t>2</a:t>
            </a:fld>
            <a:endParaRPr lang="en-US" altLang="sr-Latn-RS" sz="1000" dirty="0" smtClean="0">
              <a:latin typeface="Lucida Sans Unicode" panose="020B0602030504020204" pitchFamily="34" charset="0"/>
            </a:endParaRPr>
          </a:p>
        </p:txBody>
      </p:sp>
      <p:graphicFrame>
        <p:nvGraphicFramePr>
          <p:cNvPr id="6150" name="Object 19"/>
          <p:cNvGraphicFramePr>
            <a:graphicFrameLocks noChangeAspect="1"/>
          </p:cNvGraphicFramePr>
          <p:nvPr/>
        </p:nvGraphicFramePr>
        <p:xfrm>
          <a:off x="7931150" y="134938"/>
          <a:ext cx="10223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0" name="CorelDRAW" r:id="rId3" imgW="2898648" imgH="2560320" progId="">
                  <p:embed/>
                </p:oleObj>
              </mc:Choice>
              <mc:Fallback>
                <p:oleObj name="CorelDRAW" r:id="rId3" imgW="2898648" imgH="256032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150" y="134938"/>
                        <a:ext cx="102235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61076"/>
            <a:ext cx="4667093" cy="697183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28613"/>
            <a:ext cx="7288213" cy="881062"/>
          </a:xfrm>
        </p:spPr>
        <p:txBody>
          <a:bodyPr rtlCol="0">
            <a:noAutofit/>
          </a:bodyPr>
          <a:lstStyle/>
          <a:p>
            <a:r>
              <a:rPr lang="sr-Latn-R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ИНВЕСТИЦИЈЕ – ТЕНТ Б2,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УКУПНЕ </a:t>
            </a:r>
            <a:r>
              <a:rPr lang="sr-Latn-R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ИНВЕСТИЦИЈЕ ЗА </a:t>
            </a:r>
            <a:r>
              <a:rPr lang="sr-Latn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ТЕНТ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D0004590-0BAB-4BE2-AC18-5B77F7185D94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graphicFrame>
        <p:nvGraphicFramePr>
          <p:cNvPr id="23557" name="Object 19"/>
          <p:cNvGraphicFramePr>
            <a:graphicFrameLocks noChangeAspect="1"/>
          </p:cNvGraphicFramePr>
          <p:nvPr/>
        </p:nvGraphicFramePr>
        <p:xfrm>
          <a:off x="7931150" y="134938"/>
          <a:ext cx="10223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2" name="CorelDRAW" r:id="rId3" imgW="2898648" imgH="2560320" progId="">
                  <p:embed/>
                </p:oleObj>
              </mc:Choice>
              <mc:Fallback>
                <p:oleObj name="CorelDRAW" r:id="rId3" imgW="2898648" imgH="256032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150" y="134938"/>
                        <a:ext cx="102235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376935"/>
              </p:ext>
            </p:extLst>
          </p:nvPr>
        </p:nvGraphicFramePr>
        <p:xfrm>
          <a:off x="735013" y="1427163"/>
          <a:ext cx="8191500" cy="4360224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590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890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10807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ДЕО ОГРАНКА ТЕНТ </a:t>
                      </a:r>
                      <a:endParaRPr kumimoji="0" lang="en-US" altLang="sr-Latn-R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БЛОК</a:t>
                      </a:r>
                      <a:endParaRPr kumimoji="0" lang="en-US" altLang="sr-Latn-R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НАЗИВ ПРОЈЕКТА</a:t>
                      </a:r>
                      <a:endParaRPr kumimoji="0" lang="en-US" altLang="sr-Latn-R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 РЕХАБИЛИТАЦИЈЕ, КАПИТАЛНОГ РЕМОНТА, РЕВИТАЛИЗАЦИЈЕ </a:t>
                      </a:r>
                      <a:endParaRPr kumimoji="0" lang="en-US" altLang="sr-Latn-R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ОБАВЉЕНЕ АКТИВНОСТИ</a:t>
                      </a:r>
                      <a:endParaRPr kumimoji="0" lang="en-US" altLang="sr-Latn-R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Укупно уложена средства </a:t>
                      </a:r>
                      <a:r>
                        <a:rPr kumimoji="0" lang="en-US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(EUR)</a:t>
                      </a:r>
                      <a:endParaRPr kumimoji="0" lang="en-US" altLang="sr-Latn-R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136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ТЕНТ Б</a:t>
                      </a:r>
                      <a:r>
                        <a:rPr kumimoji="0" lang="sr-Latn-RS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sr-Latn-R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altLang="sr-Latn-R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Ретрофит</a:t>
                      </a:r>
                      <a:r>
                        <a:rPr kumimoji="0" lang="sr-Cyrl-RS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блока Б</a:t>
                      </a:r>
                      <a:r>
                        <a:rPr kumimoji="0" lang="pl-PL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</a:t>
                      </a:r>
                      <a:r>
                        <a:rPr kumimoji="0" lang="sr-Cyrl-RS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замена паровода и делова </a:t>
                      </a:r>
                      <a:r>
                        <a:rPr kumimoji="0" lang="pl-PL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CSK, </a:t>
                      </a:r>
                      <a:r>
                        <a:rPr kumimoji="0" lang="sr-Cyrl-RS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замена турбине</a:t>
                      </a:r>
                      <a:r>
                        <a:rPr kumimoji="0" lang="pl-PL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VP, EF)</a:t>
                      </a:r>
                    </a:p>
                  </a:txBody>
                  <a:tcPr marL="9525" marR="9525" marT="952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2008-2009,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2011.</a:t>
                      </a:r>
                      <a:endParaRPr kumimoji="0" lang="en-US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sr-Cyrl-RS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Побољшање производних коефицијената, еколошко унапређење </a:t>
                      </a:r>
                      <a:r>
                        <a:rPr kumimoji="0" lang="sr-Latn-RS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PM</a:t>
                      </a:r>
                      <a:endParaRPr kumimoji="0" lang="en-US" altLang="sr-Latn-R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kumimoji="0" lang="sr-Cyrl-RS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sr-Latn-RS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kumimoji="0" lang="sr-Cyrl-RS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sr-Latn-RS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kumimoji="0" lang="en-US" altLang="sr-Latn-R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17650">
                <a:tc row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</a:t>
                      </a:r>
                      <a:r>
                        <a:rPr kumimoji="0" lang="sr-Cyrl-RS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ТЕНТ </a:t>
                      </a:r>
                      <a:r>
                        <a:rPr kumimoji="0" lang="en-US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kumimoji="0" lang="en-US" altLang="sr-Latn-R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ТЕНТ Б</a:t>
                      </a:r>
                      <a:r>
                        <a:rPr kumimoji="0" lang="en-US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kumimoji="0" lang="sr-Cyrl-RS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фаза ревитализације блока</a:t>
                      </a:r>
                      <a:r>
                        <a:rPr kumimoji="0" lang="pl-PL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</a:t>
                      </a:r>
                      <a:r>
                        <a:rPr kumimoji="0" lang="sr-Cyrl-RS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  <a:r>
                        <a:rPr kumimoji="0" lang="pl-PL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</a:t>
                      </a:r>
                      <a:r>
                        <a:rPr kumimoji="0" lang="sr-Cyrl-RS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  <a:r>
                        <a:rPr kumimoji="0" lang="pl-PL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</a:t>
                      </a:r>
                      <a:r>
                        <a:rPr kumimoji="0" lang="sr-Cyrl-RS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kumimoji="0" lang="pl-PL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620 MW </a:t>
                      </a:r>
                      <a:r>
                        <a:rPr kumimoji="0" lang="sr-Cyrl-RS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  <a:r>
                        <a:rPr kumimoji="0" lang="pl-PL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650 MW)</a:t>
                      </a:r>
                    </a:p>
                  </a:txBody>
                  <a:tcPr marL="9525" marR="9525" marT="952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r>
                        <a:rPr kumimoji="0" lang="sr-Cyrl-RS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kumimoji="0" lang="en-US" altLang="sr-Latn-R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228600" indent="-2286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-22860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anose="020F0302020204030204" pitchFamily="34" charset="0"/>
                        <a:buAutoNum type="arabicPeriod"/>
                        <a:tabLst/>
                      </a:pPr>
                      <a:r>
                        <a:rPr kumimoji="0" lang="sr-Cyrl-RS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Радови на турбини – замена роторских лопатица </a:t>
                      </a:r>
                      <a:r>
                        <a:rPr kumimoji="0" lang="en-US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CSP, CNP, </a:t>
                      </a:r>
                      <a:r>
                        <a:rPr kumimoji="0" lang="sr-Cyrl-RS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замена унутрашњег кућишта </a:t>
                      </a:r>
                      <a:r>
                        <a:rPr kumimoji="0" lang="en-US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CSP, </a:t>
                      </a:r>
                      <a:r>
                        <a:rPr kumimoji="0" lang="sr-Cyrl-RS" altLang="sr-Latn-R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турбински</a:t>
                      </a:r>
                      <a:r>
                        <a:rPr kumimoji="0" lang="sr-Cyrl-RS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регулатор</a:t>
                      </a:r>
                      <a:r>
                        <a:rPr kumimoji="0" lang="en-US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ZVP6 BIS, ZNP1 </a:t>
                      </a:r>
                      <a:endParaRPr kumimoji="0" lang="sr-Latn-RS" altLang="sr-Latn-R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anose="020F0302020204030204" pitchFamily="34" charset="0"/>
                        <a:buAutoNum type="arabicPeriod"/>
                        <a:tabLst/>
                      </a:pPr>
                      <a:r>
                        <a:rPr kumimoji="0" lang="sr-Cyrl-RS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Набавка и монтажа новог генератора </a:t>
                      </a:r>
                      <a:endParaRPr kumimoji="0" lang="sr-Latn-RS" altLang="sr-Latn-R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anose="020F0302020204030204" pitchFamily="34" charset="0"/>
                        <a:buAutoNum type="arabicPeriod"/>
                        <a:tabLst/>
                      </a:pPr>
                      <a:r>
                        <a:rPr kumimoji="0" lang="sr-Cyrl-RS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Радови на цевном систему</a:t>
                      </a:r>
                      <a:r>
                        <a:rPr kumimoji="0" lang="en-US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kumimoji="0" lang="sr-Cyrl-RS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уградња додатног </a:t>
                      </a:r>
                      <a:r>
                        <a:rPr kumimoji="0" lang="en-US" altLang="sr-Latn-R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EKOa</a:t>
                      </a:r>
                      <a:r>
                        <a:rPr kumimoji="0" lang="en-US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sr-Cyrl-RS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замена дела цевног система котла</a:t>
                      </a:r>
                      <a:endParaRPr kumimoji="0" lang="sr-Latn-RS" altLang="sr-Latn-R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anose="020F0302020204030204" pitchFamily="34" charset="0"/>
                        <a:buAutoNum type="arabicPeriod"/>
                        <a:tabLst/>
                      </a:pPr>
                      <a:r>
                        <a:rPr kumimoji="0" lang="sr-Cyrl-RS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Замена </a:t>
                      </a:r>
                      <a:r>
                        <a:rPr kumimoji="0" lang="en-US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DCS</a:t>
                      </a:r>
                    </a:p>
                  </a:txBody>
                  <a:tcPr marL="9525" marR="9525" marT="9521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r>
                        <a:rPr kumimoji="0" lang="sr-Cyrl-RS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en-US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kumimoji="0" lang="sr-Cyrl-RS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en-US" altLang="sr-Latn-R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</a:p>
                  </a:txBody>
                  <a:tcPr marL="9525" marR="9525" marT="952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gridSpan="4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altLang="sr-Latn-R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УКУПНО ТЕНТ Б</a:t>
                      </a:r>
                      <a:r>
                        <a:rPr kumimoji="0" lang="en-US" altLang="sr-Latn-R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altLang="sr-Latn-R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r>
                        <a:rPr kumimoji="0" lang="sr-Cyrl-RS" altLang="sr-Latn-R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sr-Latn-RS" altLang="sr-Latn-R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kumimoji="0" lang="en-US" altLang="sr-Latn-R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r>
                        <a:rPr kumimoji="0" lang="sr-Cyrl-RS" altLang="sr-Latn-R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en-US" altLang="sr-Latn-R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</a:p>
                  </a:txBody>
                  <a:tcPr marL="9525" marR="9525" marT="952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8150">
                <a:tc gridSpan="5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altLang="sr-Latn-R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УКУПНО ТЕНТ Б</a:t>
                      </a:r>
                      <a:endParaRPr kumimoji="0" lang="en-US" altLang="sr-Latn-R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altLang="sr-Latn-R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</a:t>
                      </a:r>
                      <a:r>
                        <a:rPr kumimoji="0" lang="sr-Cyrl-RS" altLang="sr-Latn-R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sr-Latn-RS" altLang="sr-Latn-R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kumimoji="0" lang="sr-Cyrl-RS" altLang="sr-Latn-R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sr-Latn-RS" altLang="sr-Latn-R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kumimoji="0" lang="en-US" altLang="sr-Latn-R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sr-Latn-R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ИНВЕСТИЦИЈЕ – </a:t>
            </a:r>
            <a:r>
              <a:rPr lang="sr-Latn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</a:t>
            </a:r>
            <a:r>
              <a:rPr lang="sr-Cyrl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sr-Cyrl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ОЛУБАРА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3DEBF441-682D-496F-87BE-2EAACBC4B17C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graphicFrame>
        <p:nvGraphicFramePr>
          <p:cNvPr id="24581" name="Object 19"/>
          <p:cNvGraphicFramePr>
            <a:graphicFrameLocks noChangeAspect="1"/>
          </p:cNvGraphicFramePr>
          <p:nvPr/>
        </p:nvGraphicFramePr>
        <p:xfrm>
          <a:off x="7931150" y="134938"/>
          <a:ext cx="10223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6" name="CorelDRAW" r:id="rId4" imgW="2898648" imgH="2560320" progId="">
                  <p:embed/>
                </p:oleObj>
              </mc:Choice>
              <mc:Fallback>
                <p:oleObj name="CorelDRAW" r:id="rId4" imgW="2898648" imgH="256032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150" y="134938"/>
                        <a:ext cx="102235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976883"/>
              </p:ext>
            </p:extLst>
          </p:nvPr>
        </p:nvGraphicFramePr>
        <p:xfrm>
          <a:off x="628650" y="1646238"/>
          <a:ext cx="8134351" cy="2171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72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39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1117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ДЕО ОГРАНКА ТЕНТ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БЛОК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НАЗИВ ПРОЈЕКТА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ПЕРИОД 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РЕХАБИЛИТАЦИЈЕ,</a:t>
                      </a:r>
                      <a:r>
                        <a:rPr lang="sr-Cyrl-RS" sz="11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КАПИТАЛНОГ 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РЕМОНТА, РЕВИТАЛИЗАЦИЈЕ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ОБАВЉЕНЕ  АКТИВНОСТИ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Укупно уложена средства (ЕУР)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221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 ТЕК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Капитални ремонт блока ТЕ Колубара </a:t>
                      </a:r>
                      <a:r>
                        <a:rPr lang="pl-PL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А5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2008/2012</a:t>
                      </a:r>
                      <a:r>
                        <a:rPr lang="sr-Cyrl-R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реконструкција електрофилтера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Нови систем транспорта и одлагања пепела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r>
                        <a:rPr lang="sr-Cyrl-R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177</a:t>
                      </a:r>
                      <a:r>
                        <a:rPr lang="sr-Cyrl-R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11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УКУПНО </a:t>
                      </a:r>
                      <a:r>
                        <a:rPr lang="en-U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</a:t>
                      </a:r>
                      <a:r>
                        <a:rPr lang="sr-Cyrl-R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lang="sr-Cyrl-R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ОЛУБАРА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r>
                        <a:rPr lang="sr-Cyrl-R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177</a:t>
                      </a:r>
                      <a:r>
                        <a:rPr lang="sr-Cyrl-R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-457200"/>
            <a:ext cx="7886700" cy="2682875"/>
          </a:xfrm>
        </p:spPr>
        <p:txBody>
          <a:bodyPr rtlCol="0"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ИНВЕСТИЦИЈЕ – </a:t>
            </a:r>
            <a:r>
              <a:rPr lang="sr-Latn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</a:t>
            </a:r>
            <a:r>
              <a:rPr lang="sr-Cyrl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sr-Cyrl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ОРАВА</a:t>
            </a:r>
            <a:r>
              <a:rPr lang="sr-Latn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УКУПНЕ </a:t>
            </a:r>
            <a:r>
              <a:rPr lang="sr-Latn-R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ИНВЕСТИЦИЈЕ ОГРАНАК ТЕНТ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A1A871DF-6654-4B8D-B8FA-811BAB5C06C3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graphicFrame>
        <p:nvGraphicFramePr>
          <p:cNvPr id="26629" name="Object 19"/>
          <p:cNvGraphicFramePr>
            <a:graphicFrameLocks noChangeAspect="1"/>
          </p:cNvGraphicFramePr>
          <p:nvPr/>
        </p:nvGraphicFramePr>
        <p:xfrm>
          <a:off x="7931150" y="134938"/>
          <a:ext cx="10223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4" name="CorelDRAW" r:id="rId3" imgW="2898648" imgH="2560320" progId="">
                  <p:embed/>
                </p:oleObj>
              </mc:Choice>
              <mc:Fallback>
                <p:oleObj name="CorelDRAW" r:id="rId3" imgW="2898648" imgH="256032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150" y="134938"/>
                        <a:ext cx="102235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6908783"/>
              </p:ext>
            </p:extLst>
          </p:nvPr>
        </p:nvGraphicFramePr>
        <p:xfrm>
          <a:off x="730250" y="1835150"/>
          <a:ext cx="8032750" cy="4386264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79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ДЕО ОГРАНКА ТЕНТ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БЛОК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НАЗИВ ПРОЈЕКТА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ПЕРИОД РЕХАБИЛИТАЦИЈЕ,КАПИТАЛНОГ РЕМОНТА, РЕВИТАЛИЗАЦИЈЕ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ОБАВЉЕНЕ  АКТИВНОСТИ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Укупно уложена средства (ЕУР)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838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 ТЕ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Морава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Капитални ремонт ТЕ Морава (115 МW)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2004</a:t>
                      </a:r>
                      <a:r>
                        <a:rPr lang="sr-Cyrl-R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Нови систем управљања и регулације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sr-Cyrl-R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lang="sr-Cyrl-R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19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Ревитализација блока ТЕ Морава са повећањем снаге (са 115 МW на 125 МW)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2015/2016</a:t>
                      </a:r>
                      <a:r>
                        <a:rPr lang="sr-Cyrl-R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Замењена је комплетна турбина СП, уграђена бајпас станица ВП и НП и уграђен нови турбински регулатор. Комплетно је ремонтован ротор турбине ВП и ротор генератора.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Радови на цевном систему котла- мембранизација ложишта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Замена ЕФ, система отпепељивања и одшљакивања и друго.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</a:t>
                      </a:r>
                      <a:r>
                        <a:rPr lang="sr-Cyrl-R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lang="sr-Cyrl-R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79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УКУПНО </a:t>
                      </a:r>
                      <a:r>
                        <a:rPr lang="en-U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</a:t>
                      </a:r>
                      <a:r>
                        <a:rPr lang="sr-Cyrl-R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</a:t>
                      </a:r>
                      <a:r>
                        <a:rPr lang="sr-Cyrl-R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ОРАВА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</a:t>
                      </a:r>
                      <a:r>
                        <a:rPr lang="sr-Cyrl-R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lang="sr-Cyrl-R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4500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УКУПНО ТЕНТ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sr-Latn-R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73</a:t>
                      </a:r>
                      <a:r>
                        <a:rPr lang="sr-Cyrl-R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sr-Latn-R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77</a:t>
                      </a:r>
                      <a:r>
                        <a:rPr lang="sr-Cyrl-R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28650" y="353402"/>
            <a:ext cx="7886700" cy="1325563"/>
          </a:xfrm>
        </p:spPr>
        <p:txBody>
          <a:bodyPr/>
          <a:lstStyle/>
          <a:p>
            <a:r>
              <a:rPr lang="sr-Latn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Инвестиције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sr-Latn-R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ТЕНТ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634703"/>
              </p:ext>
            </p:extLst>
          </p:nvPr>
        </p:nvGraphicFramePr>
        <p:xfrm>
          <a:off x="628650" y="1678965"/>
          <a:ext cx="3048000" cy="37623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353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Укупно </a:t>
                      </a:r>
                      <a:r>
                        <a:rPr lang="sr-Latn-RS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(€)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3531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ТЕНТ </a:t>
                      </a:r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sr-Cyrl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lang="sr-Cyrl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3531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ТЕНТ </a:t>
                      </a:r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sr-Cyrl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lang="sr-Cyrl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3531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ТЕНТ </a:t>
                      </a:r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r>
                        <a:rPr lang="sr-Cyrl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lang="sr-Cyrl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3531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ТЕНТ </a:t>
                      </a:r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  <a:r>
                        <a:rPr lang="sr-Cyrl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r>
                        <a:rPr lang="sr-Cyrl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3531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ТЕНТ </a:t>
                      </a:r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sr-Cyrl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lang="sr-Cyrl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3531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ТЕНТ </a:t>
                      </a:r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A6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r>
                        <a:rPr lang="sr-Cyrl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lang="sr-Cyrl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3531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ТЕНТ Б</a:t>
                      </a:r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sr-Latn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  <a:r>
                        <a:rPr lang="sr-Cyrl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lang="sr-Cyrl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3531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ТЕНТ Б</a:t>
                      </a:r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sr-Latn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r>
                        <a:rPr lang="sr-Cyrl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lang="sr-Cyrl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35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 </a:t>
                      </a:r>
                      <a:r>
                        <a:rPr lang="sr-Cyrl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Колубара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r>
                        <a:rPr lang="sr-Cyrl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</a:t>
                      </a:r>
                      <a:r>
                        <a:rPr lang="sr-Cyrl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35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 </a:t>
                      </a:r>
                      <a:r>
                        <a:rPr lang="sr-Cyrl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Морава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r>
                        <a:rPr lang="sr-Cyrl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lang="sr-Cyrl-R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3531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Укупно ТЕНТ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sr-Latn-RS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sr-Cyrl-RS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677</a:t>
                      </a:r>
                      <a:r>
                        <a:rPr lang="sr-Cyrl-RS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9279A-E307-4FB4-BEF0-CA25C3F40B75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07" y="0"/>
            <a:ext cx="459089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51813" y="304800"/>
            <a:ext cx="3810794" cy="838200"/>
          </a:xfrm>
        </p:spPr>
        <p:txBody>
          <a:bodyPr rtlCol="0">
            <a:normAutofit fontScale="90000"/>
          </a:bodyPr>
          <a:lstStyle/>
          <a:p>
            <a:r>
              <a:rPr lang="en-US" sz="2400" dirty="0"/>
              <a:t> </a:t>
            </a:r>
            <a:br>
              <a:rPr lang="en-US" sz="2400" dirty="0"/>
            </a:br>
            <a:r>
              <a:rPr lang="sr-Latn-R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ТЕНТ </a:t>
            </a:r>
            <a:r>
              <a:rPr lang="sr-Cyrl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данас- </a:t>
            </a:r>
            <a:br>
              <a:rPr lang="sr-Cyrl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ефекти обнове</a:t>
            </a:r>
            <a:endParaRPr lang="sr-Cyrl-R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EC2D9038-1A0B-488C-8F77-9D3AAFA5D1FA}" type="slidenum">
              <a:rPr lang="en-US" altLang="sr-Latn-RS" sz="1000" smtClean="0">
                <a:latin typeface="Lucida Sans Unicode" panose="020B0602030504020204" pitchFamily="34" charset="0"/>
              </a:rPr>
              <a:pPr/>
              <a:t>24</a:t>
            </a:fld>
            <a:endParaRPr lang="en-US" altLang="sr-Latn-RS" sz="1000" smtClean="0">
              <a:latin typeface="Lucida Sans Unicode" panose="020B0602030504020204" pitchFamily="34" charset="0"/>
            </a:endParaRPr>
          </a:p>
        </p:txBody>
      </p:sp>
      <p:sp>
        <p:nvSpPr>
          <p:cNvPr id="23557" name="Rectangle 3"/>
          <p:cNvSpPr txBox="1">
            <a:spLocks noChangeArrowheads="1"/>
          </p:cNvSpPr>
          <p:nvPr/>
        </p:nvSpPr>
        <p:spPr bwMode="auto">
          <a:xfrm>
            <a:off x="0" y="1371600"/>
            <a:ext cx="4372708" cy="5168229"/>
          </a:xfrm>
          <a:prstGeom prst="rect">
            <a:avLst/>
          </a:prstGeom>
          <a:noFill/>
          <a:ln>
            <a:solidFill>
              <a:schemeClr val="bg1"/>
            </a:solidFill>
          </a:ln>
          <a:extLst/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90600" indent="-5334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Cyrl-R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Уложено у поменуте ревитализације и остале инвестиције преко милијарду евра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Cyrl-R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Повећана производња у односу на 2000. годину 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Cyrl-R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Број застоја смањен за 43</a:t>
            </a:r>
            <a:r>
              <a:rPr lang="sr-Cyrl-R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Cyrl-R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Коефицијент испада због кварова на опреми смањен је са 15% на испод 4%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Cyrl-R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Повећана </a:t>
            </a:r>
            <a:r>
              <a:rPr lang="sr-Cyrl-R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поузданост рада блокова са 84% на 96%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Cyrl-R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Погонска спремност подигнута са 70.000 на 93.000 сати годишње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Cyrl-R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Продужење животног века постројења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Cyrl-R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Повећање енергетске ефикасности</a:t>
            </a:r>
            <a:endParaRPr lang="sr-Cyrl-R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677" name="Object 19"/>
          <p:cNvGraphicFramePr>
            <a:graphicFrameLocks noChangeAspect="1"/>
          </p:cNvGraphicFramePr>
          <p:nvPr/>
        </p:nvGraphicFramePr>
        <p:xfrm>
          <a:off x="7931150" y="134938"/>
          <a:ext cx="10223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7" name="CorelDRAW" r:id="rId4" imgW="2898648" imgH="2560320" progId="">
                  <p:embed/>
                </p:oleObj>
              </mc:Choice>
              <mc:Fallback>
                <p:oleObj name="CorelDRAW" r:id="rId4" imgW="2898648" imgH="256032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150" y="134938"/>
                        <a:ext cx="102235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34209" y="1133555"/>
            <a:ext cx="6857999" cy="459089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09600" y="200024"/>
            <a:ext cx="8077200" cy="1247775"/>
          </a:xfrm>
        </p:spPr>
        <p:txBody>
          <a:bodyPr rtlCol="0">
            <a:noAutofit/>
          </a:bodyPr>
          <a:lstStyle/>
          <a:p>
            <a:pPr lvl="0"/>
            <a:r>
              <a:rPr lang="sr-Latn-R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ОГРАНАК ТЕНТ</a:t>
            </a:r>
            <a:r>
              <a:rPr lang="sr-Cyrl-C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sr-Latn-R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ПОДАЦИ О ПРОИЗВЕДЕНОЈ ЕЛЕКТРИЧНОЈ </a:t>
            </a:r>
            <a:r>
              <a:rPr lang="sr-Latn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ЕНЕРГИЈИ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Latn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-2018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Latn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724" name="Object 19"/>
          <p:cNvGraphicFramePr>
            <a:graphicFrameLocks noChangeAspect="1"/>
          </p:cNvGraphicFramePr>
          <p:nvPr/>
        </p:nvGraphicFramePr>
        <p:xfrm>
          <a:off x="7931150" y="100013"/>
          <a:ext cx="10223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5" name="CorelDRAW" r:id="rId3" imgW="2898648" imgH="2560320" progId="">
                  <p:embed/>
                </p:oleObj>
              </mc:Choice>
              <mc:Fallback>
                <p:oleObj name="CorelDRAW" r:id="rId3" imgW="2898648" imgH="256032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150" y="100013"/>
                        <a:ext cx="102235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6EC89-F6D7-43C5-8D9F-998152E5B475}" type="slidenum">
              <a:rPr lang="en-US" altLang="en-US"/>
              <a:pPr>
                <a:defRPr/>
              </a:pPr>
              <a:t>25</a:t>
            </a:fld>
            <a:endParaRPr lang="en-US" alt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166019" y="1327464"/>
          <a:ext cx="6940550" cy="4691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727" name="TextBox 7"/>
          <p:cNvSpPr txBox="1">
            <a:spLocks noChangeArrowheads="1"/>
          </p:cNvSpPr>
          <p:nvPr/>
        </p:nvSpPr>
        <p:spPr bwMode="auto">
          <a:xfrm>
            <a:off x="1166813" y="6130925"/>
            <a:ext cx="28817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sr-Latn-RS" altLang="sr-Latn-R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Kpu</a:t>
            </a:r>
            <a:r>
              <a:rPr lang="sr-Cyrl-RS" altLang="sr-Latn-R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sr-Cyrl-RS" altLang="sr-Latn-R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коефицијент поузданости</a:t>
            </a:r>
            <a:endParaRPr lang="sr-Latn-RS" altLang="sr-Latn-R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8763"/>
            <a:ext cx="7162800" cy="963612"/>
          </a:xfrm>
        </p:spPr>
        <p:txBody>
          <a:bodyPr rtlCol="0">
            <a:normAutofit/>
          </a:bodyPr>
          <a:lstStyle/>
          <a:p>
            <a:r>
              <a:rPr lang="sr-Latn-R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ПЛАНИРАНИ  ПРОЈЕКТИ У НАРЕДНОМ ПЕРИОДУ У ОГРАНКУ ТЕНТ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613D7F30-EA49-4C8F-8220-C157E82EC616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032636"/>
              </p:ext>
            </p:extLst>
          </p:nvPr>
        </p:nvGraphicFramePr>
        <p:xfrm>
          <a:off x="685800" y="1776413"/>
          <a:ext cx="7696200" cy="3665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0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РЕД. БРОЈ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ПРОЈЕКАТ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ПЕРИОД РЕАЛИЗАЦИЈЕ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ПЛАНИРАНА СРЕДСТВА (€)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3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ПРОДУЖЕЊЕ РАДНОГ ВЕКА СА ПОВЕЋАЊЕМ СНАГЕ БЛОКА А1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sr-Latn-RS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-202</a:t>
                      </a:r>
                      <a:r>
                        <a:rPr lang="sr-Latn-R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sr-Cyrl-R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97</a:t>
                      </a:r>
                      <a:r>
                        <a:rPr lang="sr-Latn-R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lang="sr-Latn-R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3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ПРОДУЖЕЊЕ РАДНОГ ВЕКА СА ПОВЕЋАЊЕМ СНАГЕ БЛОКА 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2020-202</a:t>
                      </a:r>
                      <a:r>
                        <a:rPr lang="sr-Latn-R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sr-Cyrl-R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96</a:t>
                      </a:r>
                      <a:r>
                        <a:rPr lang="sr-Latn-R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lang="sr-Latn-R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96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ФАЗА РЕВИТАЛИЗАЦИЈЕ БЛОКА Б1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2020-2021</a:t>
                      </a:r>
                      <a:r>
                        <a:rPr lang="sr-Cyrl-R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85.000.000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96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ФАЗА РЕВИТАЛИЗАЦИЈЕ БЛОКА Б2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2022-2023</a:t>
                      </a:r>
                      <a:r>
                        <a:rPr lang="sr-Cyrl-R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85.000.000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2805" name="Object 19"/>
          <p:cNvGraphicFramePr>
            <a:graphicFrameLocks noChangeAspect="1"/>
          </p:cNvGraphicFramePr>
          <p:nvPr/>
        </p:nvGraphicFramePr>
        <p:xfrm>
          <a:off x="7931150" y="134938"/>
          <a:ext cx="10223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3" name="CorelDRAW" r:id="rId3" imgW="2898648" imgH="2560320" progId="">
                  <p:embed/>
                </p:oleObj>
              </mc:Choice>
              <mc:Fallback>
                <p:oleObj name="CorelDRAW" r:id="rId3" imgW="2898648" imgH="256032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150" y="134938"/>
                        <a:ext cx="102235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828800"/>
            <a:ext cx="3609749" cy="481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48200"/>
            <a:ext cx="7772400" cy="1362075"/>
          </a:xfrm>
        </p:spPr>
        <p:txBody>
          <a:bodyPr/>
          <a:lstStyle/>
          <a:p>
            <a:pPr algn="ctr"/>
            <a:r>
              <a:rPr lang="sr-Cyrl-R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ХВАЛА НА ПАЖЊИ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414563"/>
              </p:ext>
            </p:extLst>
          </p:nvPr>
        </p:nvGraphicFramePr>
        <p:xfrm>
          <a:off x="3016250" y="3581400"/>
          <a:ext cx="10223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CorelDRAW" r:id="rId4" imgW="2898648" imgH="2560320" progId="">
                  <p:embed/>
                </p:oleObj>
              </mc:Choice>
              <mc:Fallback>
                <p:oleObj name="CorelDRAW" r:id="rId4" imgW="2898648" imgH="2560320" progId="">
                  <p:embed/>
                  <p:pic>
                    <p:nvPicPr>
                      <p:cNvPr id="3280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0" y="3581400"/>
                        <a:ext cx="102235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781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98469" y="566927"/>
            <a:ext cx="7886700" cy="671513"/>
          </a:xfrm>
        </p:spPr>
        <p:txBody>
          <a:bodyPr rtlCol="0">
            <a:normAutofit/>
          </a:bodyPr>
          <a:lstStyle/>
          <a:p>
            <a:r>
              <a:rPr lang="sr-Latn-CS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ТЕНТ</a:t>
            </a:r>
            <a:r>
              <a:rPr lang="sr-Cyrl-C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sr-Cyrl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општи подаци</a:t>
            </a:r>
            <a:endParaRPr lang="sr-Cyrl-R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E0326606-47D9-4B86-BB8F-D2B3052D1286}" type="slidenum">
              <a:rPr lang="en-US" altLang="sr-Latn-RS" sz="1000" smtClean="0">
                <a:latin typeface="Lucida Sans Unicode" panose="020B0602030504020204" pitchFamily="34" charset="0"/>
              </a:rPr>
              <a:pPr/>
              <a:t>3</a:t>
            </a:fld>
            <a:endParaRPr lang="en-US" altLang="sr-Latn-RS" sz="1000" dirty="0" smtClean="0">
              <a:latin typeface="Lucida Sans Unicode" panose="020B0602030504020204" pitchFamily="34" charset="0"/>
            </a:endParaRPr>
          </a:p>
        </p:txBody>
      </p:sp>
      <p:graphicFrame>
        <p:nvGraphicFramePr>
          <p:cNvPr id="7174" name="Object 19"/>
          <p:cNvGraphicFramePr>
            <a:graphicFrameLocks noChangeAspect="1"/>
          </p:cNvGraphicFramePr>
          <p:nvPr/>
        </p:nvGraphicFramePr>
        <p:xfrm>
          <a:off x="7931150" y="134938"/>
          <a:ext cx="10223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CorelDRAW" r:id="rId3" imgW="2898648" imgH="2560320" progId="">
                  <p:embed/>
                </p:oleObj>
              </mc:Choice>
              <mc:Fallback>
                <p:oleObj name="CorelDRAW" r:id="rId3" imgW="2898648" imgH="256032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150" y="134938"/>
                        <a:ext cx="102235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69" y="1219200"/>
            <a:ext cx="8445531" cy="5638800"/>
          </a:xfrm>
          <a:prstGeom prst="rect">
            <a:avLst/>
          </a:prstGeom>
        </p:spPr>
      </p:pic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838200" y="1278832"/>
            <a:ext cx="4724400" cy="3962400"/>
          </a:xfrm>
        </p:spPr>
        <p:txBody>
          <a:bodyPr rtlCol="0">
            <a:normAutofit/>
          </a:bodyPr>
          <a:lstStyle/>
          <a:p>
            <a:pPr lvl="0"/>
            <a:r>
              <a:rPr lang="sr-Cyrl-R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3.437 МW </a:t>
            </a:r>
            <a:r>
              <a:rPr lang="sr-Cyrl-R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укупна </a:t>
            </a:r>
            <a:r>
              <a:rPr lang="sr-Cyrl-R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инсталисана</a:t>
            </a:r>
            <a:r>
              <a:rPr lang="sr-Cyrl-R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снага (13 блокова)</a:t>
            </a:r>
          </a:p>
          <a:p>
            <a:pPr lvl="0"/>
            <a:r>
              <a:rPr lang="sr-Cyrl-R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33% учешће у </a:t>
            </a:r>
            <a:r>
              <a:rPr lang="sr-Cyrl-R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инсталисаној</a:t>
            </a:r>
            <a:r>
              <a:rPr lang="sr-Cyrl-R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снази постројења ЕПС</a:t>
            </a:r>
          </a:p>
          <a:p>
            <a:pPr lvl="0"/>
            <a:r>
              <a:rPr lang="sr-Cyrl-R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</a:t>
            </a:r>
            <a:r>
              <a:rPr lang="sr-Cyrl-R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учешће у укупној производњи ЕПС </a:t>
            </a:r>
          </a:p>
          <a:p>
            <a:pPr lvl="0"/>
            <a:r>
              <a:rPr lang="sr-Cyrl-R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694.451 </a:t>
            </a:r>
            <a:r>
              <a:rPr lang="sr-Cyrl-R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GWh</a:t>
            </a:r>
            <a:r>
              <a:rPr lang="sr-Cyrl-R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укупна производња до 31.12. 2018. </a:t>
            </a:r>
          </a:p>
          <a:p>
            <a:pPr lvl="0"/>
            <a:r>
              <a:rPr lang="sr-Cyrl-R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1,04 милијарде </a:t>
            </a:r>
            <a:r>
              <a:rPr lang="sr-Cyrl-RS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тона д</a:t>
            </a:r>
            <a:r>
              <a:rPr lang="sr-Cyrl-R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овоз угља 31.12.2018.   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ct val="20000"/>
              </a:spcAft>
              <a:buFont typeface="Wingdings" panose="05000000000000000000" pitchFamily="2" charset="2"/>
              <a:buNone/>
              <a:defRPr/>
            </a:pPr>
            <a:r>
              <a:rPr lang="en-US" altLang="sr-Latn-RS" sz="20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						     </a:t>
            </a:r>
            <a:r>
              <a:rPr lang="sr-Cyrl-CS" altLang="sr-Latn-RS" sz="20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			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76238"/>
            <a:ext cx="6553200" cy="701675"/>
          </a:xfrm>
        </p:spPr>
        <p:txBody>
          <a:bodyPr rtlCol="0">
            <a:normAutofit/>
          </a:bodyPr>
          <a:lstStyle/>
          <a:p>
            <a:r>
              <a:rPr lang="sr-Latn-R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 </a:t>
            </a:r>
            <a:r>
              <a:rPr lang="sr-Cyrl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sr-Latn-R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Никола</a:t>
            </a:r>
            <a:r>
              <a:rPr lang="sr-Latn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Тесла</a:t>
            </a:r>
            <a:r>
              <a:rPr lang="sr-Latn-R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sr-Cyrl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5" name="Content Placeholder 4" descr="TENT Akrivin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9200"/>
            <a:ext cx="5945480" cy="3826590"/>
          </a:xfrm>
        </p:spPr>
      </p:pic>
      <p:sp>
        <p:nvSpPr>
          <p:cNvPr id="8197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843AFD39-D88A-4A3E-9DDA-09ABA82836EF}" type="slidenum">
              <a:rPr lang="en-US" altLang="sr-Latn-RS" sz="1000" smtClean="0">
                <a:latin typeface="Lucida Sans Unicode" panose="020B0602030504020204" pitchFamily="34" charset="0"/>
              </a:rPr>
              <a:pPr/>
              <a:t>4</a:t>
            </a:fld>
            <a:endParaRPr lang="en-US" altLang="sr-Latn-RS" sz="1000" smtClean="0">
              <a:latin typeface="Lucida Sans Unicode" panose="020B0602030504020204" pitchFamily="34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03238" y="5386745"/>
            <a:ext cx="765016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sr-Latn-CS" altLang="sr-Latn-R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r-Latn-RS" altLang="sr-Latn-R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altLang="sr-Latn-R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sr-Latn-RS" altLang="sr-Latn-R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altLang="sr-Latn-R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</a:t>
            </a:r>
            <a:r>
              <a:rPr lang="en-US" altLang="sr-Latn-R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altLang="sr-Latn-R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MW,</a:t>
            </a:r>
            <a:r>
              <a:rPr lang="sr-Cyrl-RS" altLang="sr-Latn-R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sr-Latn-RS" altLang="sr-Latn-R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altLang="sr-Latn-R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3</a:t>
            </a:r>
            <a:r>
              <a:rPr lang="en-US" altLang="sr-Latn-R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r-Latn-CS" altLang="sr-Latn-R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sr-Cyrl-RS" altLang="sr-Latn-R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sr-Latn-R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sr-Latn-CS" altLang="sr-Latn-R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MW,</a:t>
            </a:r>
            <a:r>
              <a:rPr lang="sr-Cyrl-RS" altLang="sr-Latn-R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sr-Latn-RS" altLang="sr-Latn-R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altLang="sr-Latn-R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332</a:t>
            </a:r>
            <a:r>
              <a:rPr lang="sr-Cyrl-RS" altLang="sr-Latn-R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sr-Latn-R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MW</a:t>
            </a:r>
            <a:endParaRPr lang="en-US" altLang="sr-Latn-RS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Wingdings 3" panose="05040102010807070707" pitchFamily="18" charset="2"/>
              <a:buNone/>
              <a:defRPr/>
            </a:pPr>
            <a:r>
              <a:rPr lang="en-US" altLang="sr-Latn-R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sr-Latn-RS" altLang="sr-Latn-R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sr-Latn-R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34</a:t>
            </a:r>
            <a:r>
              <a:rPr lang="sr-Latn-RS" altLang="sr-Latn-R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sr-Cyrl-RS" altLang="sr-Latn-R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sr-Latn-R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MW</a:t>
            </a:r>
            <a:r>
              <a:rPr lang="sr-Latn-RS" altLang="sr-Latn-R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sr-Latn-R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sr-Latn-RS" altLang="sr-Latn-R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sr-Latn-R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altLang="sr-Latn-R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348</a:t>
            </a:r>
            <a:r>
              <a:rPr lang="sr-Cyrl-RS" altLang="sr-Latn-R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sr-Latn-R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MW</a:t>
            </a:r>
            <a:endParaRPr lang="en-US" altLang="sr-Latn-RS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8" name="TextBox 1"/>
          <p:cNvSpPr txBox="1">
            <a:spLocks noChangeArrowheads="1"/>
          </p:cNvSpPr>
          <p:nvPr/>
        </p:nvSpPr>
        <p:spPr bwMode="auto">
          <a:xfrm>
            <a:off x="6175375" y="1600200"/>
            <a:ext cx="270192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sr-Cyrl-R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Датуми  првих </a:t>
            </a:r>
          </a:p>
          <a:p>
            <a:r>
              <a:rPr lang="sr-Cyrl-R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синхронизација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RS" alt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A1 -  </a:t>
            </a:r>
            <a:r>
              <a:rPr lang="sr-Cyrl-R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r>
              <a:rPr lang="sr-Cyrl-R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r-Latn-R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sr-Cyrl-R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1970.  </a:t>
            </a:r>
            <a:endParaRPr lang="sr-Latn-RS" alt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A2 -  29</a:t>
            </a:r>
            <a:r>
              <a:rPr lang="sr-Latn-R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Cyrl-R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r-Latn-R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  <a:r>
              <a:rPr lang="sr-Cyrl-R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1970</a:t>
            </a:r>
            <a:r>
              <a:rPr lang="sr-Latn-R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A3 -  10</a:t>
            </a:r>
            <a:r>
              <a:rPr lang="sr-Latn-R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Cyrl-R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r-Latn-R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  <a:r>
              <a:rPr lang="sr-Cyrl-R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1976</a:t>
            </a:r>
            <a:r>
              <a:rPr lang="sr-Latn-R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A4 -   </a:t>
            </a:r>
            <a:r>
              <a:rPr lang="sr-Cyrl-R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r>
              <a:rPr lang="sr-Cyrl-R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r-Latn-R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lang="sr-Cyrl-R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1978</a:t>
            </a:r>
            <a:r>
              <a:rPr lang="sr-Latn-R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A5 -   10</a:t>
            </a:r>
            <a:r>
              <a:rPr lang="sr-Latn-R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Cyrl-R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r-Latn-R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  <a:r>
              <a:rPr lang="sr-Cyrl-R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1979</a:t>
            </a:r>
            <a:r>
              <a:rPr lang="sr-Latn-R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A6 -   26</a:t>
            </a:r>
            <a:r>
              <a:rPr lang="sr-Latn-R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Cyrl-R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</a:t>
            </a:r>
            <a:r>
              <a:rPr lang="sr-Cyrl-R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1979</a:t>
            </a:r>
            <a:r>
              <a:rPr lang="sr-Latn-R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200" name="Object 19"/>
          <p:cNvGraphicFramePr>
            <a:graphicFrameLocks noChangeAspect="1"/>
          </p:cNvGraphicFramePr>
          <p:nvPr/>
        </p:nvGraphicFramePr>
        <p:xfrm>
          <a:off x="7931150" y="134938"/>
          <a:ext cx="10223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0" name="CorelDRAW" r:id="rId4" imgW="2898648" imgH="2560320" progId="">
                  <p:embed/>
                </p:oleObj>
              </mc:Choice>
              <mc:Fallback>
                <p:oleObj name="CorelDRAW" r:id="rId4" imgW="2898648" imgH="256032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150" y="134938"/>
                        <a:ext cx="102235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9908" y="345435"/>
            <a:ext cx="7886700" cy="812800"/>
          </a:xfrm>
        </p:spPr>
        <p:txBody>
          <a:bodyPr rtlCol="0">
            <a:normAutofit/>
          </a:bodyPr>
          <a:lstStyle/>
          <a:p>
            <a:r>
              <a:rPr lang="sr-Latn-R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 </a:t>
            </a:r>
            <a:r>
              <a:rPr lang="sr-Cyrl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sr-Latn-R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Никола</a:t>
            </a:r>
            <a:r>
              <a:rPr lang="sr-Latn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Тесла</a:t>
            </a:r>
            <a:r>
              <a:rPr lang="sr-Latn-R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sr-Cyrl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Picture 9" descr="b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80167" y="1158236"/>
            <a:ext cx="5963833" cy="5701274"/>
          </a:xfrm>
        </p:spPr>
      </p:pic>
      <p:sp>
        <p:nvSpPr>
          <p:cNvPr id="922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8571312C-FCD6-4FF9-82FE-6EFBFDA05B83}" type="slidenum">
              <a:rPr lang="en-US" altLang="sr-Latn-RS" sz="1000" smtClean="0">
                <a:latin typeface="Lucida Sans Unicode" panose="020B0602030504020204" pitchFamily="34" charset="0"/>
              </a:rPr>
              <a:pPr/>
              <a:t>5</a:t>
            </a:fld>
            <a:endParaRPr lang="en-US" altLang="sr-Latn-RS" sz="1000" dirty="0" smtClean="0">
              <a:latin typeface="Lucida Sans Unicode" panose="020B0602030504020204" pitchFamily="34" charset="0"/>
            </a:endParaRPr>
          </a:p>
        </p:txBody>
      </p:sp>
      <p:sp>
        <p:nvSpPr>
          <p:cNvPr id="11270" name="Rectangle 3"/>
          <p:cNvSpPr txBox="1">
            <a:spLocks noChangeArrowheads="1"/>
          </p:cNvSpPr>
          <p:nvPr/>
        </p:nvSpPr>
        <p:spPr bwMode="auto">
          <a:xfrm>
            <a:off x="762000" y="57912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sr-Latn-CS" altLang="sr-Latn-R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r-Latn-RS" altLang="sr-Latn-R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altLang="sr-Latn-R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6</a:t>
            </a:r>
            <a:r>
              <a:rPr lang="en-US" altLang="sr-Latn-R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sr-Latn-CS" altLang="sr-Latn-R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sr-Latn-CS" altLang="sr-Latn-R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endParaRPr lang="en-US" altLang="sr-Latn-R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1019908" y="1158235"/>
            <a:ext cx="27019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sr-Cyrl-R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Датуми  првих </a:t>
            </a:r>
          </a:p>
          <a:p>
            <a:r>
              <a:rPr lang="sr-Cyrl-R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синхронизација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RS" alt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sr-Latn-R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sr-Latn-R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sr-Latn-R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3. 11. 1983</a:t>
            </a:r>
            <a:r>
              <a:rPr lang="sr-Latn-R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sr-Latn-R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 28.11. 1985</a:t>
            </a:r>
            <a:r>
              <a:rPr lang="sr-Latn-R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RS" alt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224" name="Object 19"/>
          <p:cNvGraphicFramePr>
            <a:graphicFrameLocks noChangeAspect="1"/>
          </p:cNvGraphicFramePr>
          <p:nvPr/>
        </p:nvGraphicFramePr>
        <p:xfrm>
          <a:off x="7931150" y="134938"/>
          <a:ext cx="10223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4" name="CorelDRAW" r:id="rId4" imgW="2898648" imgH="2560320" progId="">
                  <p:embed/>
                </p:oleObj>
              </mc:Choice>
              <mc:Fallback>
                <p:oleObj name="CorelDRAW" r:id="rId4" imgW="2898648" imgH="256032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150" y="134938"/>
                        <a:ext cx="102235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8163"/>
            <a:ext cx="6553200" cy="657225"/>
          </a:xfrm>
        </p:spPr>
        <p:txBody>
          <a:bodyPr rtlCol="0">
            <a:normAutofit/>
          </a:bodyPr>
          <a:lstStyle/>
          <a:p>
            <a:r>
              <a:rPr lang="sr-Latn-R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 Колубара </a:t>
            </a:r>
            <a:r>
              <a:rPr lang="sr-Latn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3" name="Picture 8" descr="tek igralist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5"/>
          <a:stretch/>
        </p:blipFill>
        <p:spPr>
          <a:xfrm>
            <a:off x="0" y="1143000"/>
            <a:ext cx="9144754" cy="5715000"/>
          </a:xfrm>
        </p:spPr>
      </p:pic>
      <p:sp>
        <p:nvSpPr>
          <p:cNvPr id="10245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DF0CBB84-A5BA-4502-8461-5F365E7C0025}" type="slidenum">
              <a:rPr lang="en-US" altLang="sr-Latn-RS" sz="1000" smtClean="0">
                <a:latin typeface="Lucida Sans Unicode" panose="020B0602030504020204" pitchFamily="34" charset="0"/>
              </a:rPr>
              <a:pPr/>
              <a:t>6</a:t>
            </a:fld>
            <a:endParaRPr lang="en-US" altLang="sr-Latn-RS" sz="1000" dirty="0" smtClean="0">
              <a:latin typeface="Lucida Sans Unicode" panose="020B0602030504020204" pitchFamily="34" charset="0"/>
            </a:endParaRPr>
          </a:p>
        </p:txBody>
      </p:sp>
      <p:sp>
        <p:nvSpPr>
          <p:cNvPr id="12294" name="Rectangle 3"/>
          <p:cNvSpPr txBox="1">
            <a:spLocks noChangeArrowheads="1"/>
          </p:cNvSpPr>
          <p:nvPr/>
        </p:nvSpPr>
        <p:spPr bwMode="auto">
          <a:xfrm>
            <a:off x="6157331" y="25527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sr-Latn-R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r-Latn-RS" altLang="sr-Latn-R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altLang="sr-Latn-R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sr-Latn-RS" altLang="sr-Latn-R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altLang="sr-Latn-R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</a:t>
            </a:r>
            <a:r>
              <a:rPr lang="sr-Latn-CS" altLang="sr-Latn-R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endParaRPr lang="sr-Latn-CS" altLang="sr-Latn-R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5" name="Rectangle 9"/>
          <p:cNvSpPr>
            <a:spLocks noChangeArrowheads="1"/>
          </p:cNvSpPr>
          <p:nvPr/>
        </p:nvSpPr>
        <p:spPr bwMode="auto">
          <a:xfrm>
            <a:off x="6157331" y="2971800"/>
            <a:ext cx="2057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/>
            </a:pPr>
            <a:r>
              <a:rPr lang="sr-Latn-CS" altLang="sr-Latn-R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X 65 </a:t>
            </a:r>
            <a:r>
              <a:rPr lang="sr-Latn-CS" altLang="sr-Latn-R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endParaRPr lang="sr-Latn-CS" altLang="sr-Latn-R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6" name="Rectangle 10"/>
          <p:cNvSpPr>
            <a:spLocks noChangeArrowheads="1"/>
          </p:cNvSpPr>
          <p:nvPr/>
        </p:nvSpPr>
        <p:spPr bwMode="auto">
          <a:xfrm>
            <a:off x="6096000" y="3352800"/>
            <a:ext cx="22860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/>
            </a:pPr>
            <a:r>
              <a:rPr lang="sr-Latn-CS" altLang="sr-Latn-R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X 110 </a:t>
            </a:r>
            <a:r>
              <a:rPr lang="sr-Latn-CS" altLang="sr-Latn-R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endParaRPr lang="en-US" altLang="sr-Latn-R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8" name="TextBox 9"/>
          <p:cNvSpPr txBox="1">
            <a:spLocks noChangeArrowheads="1"/>
          </p:cNvSpPr>
          <p:nvPr/>
        </p:nvSpPr>
        <p:spPr bwMode="auto">
          <a:xfrm>
            <a:off x="491905" y="1195388"/>
            <a:ext cx="270192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sr-Cyrl-R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Датуми  првих </a:t>
            </a:r>
          </a:p>
          <a:p>
            <a:r>
              <a:rPr lang="sr-Cyrl-R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sr-Cyrl-R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инхронизација</a:t>
            </a:r>
          </a:p>
          <a:p>
            <a:endParaRPr lang="sr-Cyrl-R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 </a:t>
            </a:r>
            <a:r>
              <a:rPr lang="sr-Latn-R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20</a:t>
            </a:r>
            <a:r>
              <a:rPr lang="sr-Latn-R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10. 1956</a:t>
            </a:r>
            <a:r>
              <a:rPr lang="sr-Latn-R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A2 -  </a:t>
            </a:r>
            <a:r>
              <a:rPr lang="sr-Latn-R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9. 12. 1956</a:t>
            </a:r>
            <a:r>
              <a:rPr lang="sr-Latn-R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A3 -  10</a:t>
            </a:r>
            <a:r>
              <a:rPr lang="sr-Latn-R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10. 1960</a:t>
            </a:r>
            <a:r>
              <a:rPr lang="sr-Latn-R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A4 -  </a:t>
            </a:r>
            <a:r>
              <a:rPr lang="sr-Latn-R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11.   8. 1961</a:t>
            </a:r>
            <a:r>
              <a:rPr lang="sr-Latn-R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A5 -  </a:t>
            </a:r>
            <a:r>
              <a:rPr lang="sr-Latn-R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3.   5. 1979</a:t>
            </a:r>
            <a:r>
              <a:rPr lang="sr-Latn-R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250" name="Object 19"/>
          <p:cNvGraphicFramePr>
            <a:graphicFrameLocks noChangeAspect="1"/>
          </p:cNvGraphicFramePr>
          <p:nvPr/>
        </p:nvGraphicFramePr>
        <p:xfrm>
          <a:off x="7931150" y="134938"/>
          <a:ext cx="10223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2" name="CorelDRAW" r:id="rId4" imgW="2898648" imgH="2560320" progId="">
                  <p:embed/>
                </p:oleObj>
              </mc:Choice>
              <mc:Fallback>
                <p:oleObj name="CorelDRAW" r:id="rId4" imgW="2898648" imgH="256032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150" y="134938"/>
                        <a:ext cx="102235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5" descr="tem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2" y="2949"/>
            <a:ext cx="9144000" cy="6855051"/>
          </a:xfrm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667000" y="660889"/>
            <a:ext cx="6324600" cy="835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</a:t>
            </a:r>
            <a:r>
              <a:rPr lang="sr-Cyrl-RS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sr-Cyrl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Морава“</a:t>
            </a:r>
            <a:r>
              <a:rPr lang="sr-Cyrl-RS" sz="2400" b="1" dirty="0" smtClean="0"/>
              <a:t/>
            </a:r>
            <a:br>
              <a:rPr lang="sr-Cyrl-RS" sz="2400" b="1" dirty="0" smtClean="0"/>
            </a:br>
            <a:endParaRPr lang="sr-Cyrl-RS" altLang="en-US" sz="2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B77542DD-8880-4BC3-9D55-A2A5E3A1E443}" type="slidenum">
              <a:rPr lang="en-US" altLang="sr-Latn-RS" sz="1000" smtClean="0">
                <a:latin typeface="Lucida Sans Unicode" panose="020B0602030504020204" pitchFamily="34" charset="0"/>
              </a:rPr>
              <a:pPr/>
              <a:t>7</a:t>
            </a:fld>
            <a:endParaRPr lang="en-US" altLang="sr-Latn-RS" sz="1000" dirty="0" smtClean="0">
              <a:latin typeface="Lucida Sans Unicode" panose="020B0602030504020204" pitchFamily="34" charset="0"/>
            </a:endParaRPr>
          </a:p>
        </p:txBody>
      </p:sp>
      <p:sp>
        <p:nvSpPr>
          <p:cNvPr id="13318" name="Rectangle 3"/>
          <p:cNvSpPr txBox="1">
            <a:spLocks noChangeArrowheads="1"/>
          </p:cNvSpPr>
          <p:nvPr/>
        </p:nvSpPr>
        <p:spPr bwMode="auto">
          <a:xfrm>
            <a:off x="6553200" y="5486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sr-Latn-CS" altLang="sr-Latn-R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X 125 </a:t>
            </a:r>
            <a:r>
              <a:rPr lang="sr-Latn-CS" altLang="sr-Latn-R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endParaRPr lang="en-US" altLang="sr-Latn-R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0" name="TextBox 7"/>
          <p:cNvSpPr txBox="1">
            <a:spLocks noChangeArrowheads="1"/>
          </p:cNvSpPr>
          <p:nvPr/>
        </p:nvSpPr>
        <p:spPr bwMode="auto">
          <a:xfrm>
            <a:off x="2667000" y="1495914"/>
            <a:ext cx="27019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sr-Cyrl-R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Датум  првe </a:t>
            </a:r>
          </a:p>
          <a:p>
            <a:r>
              <a:rPr lang="sr-Cyrl-R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синхронизацијe</a:t>
            </a:r>
            <a:endParaRPr lang="sr-Cyrl-R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RS" alt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31. 1. 1969</a:t>
            </a:r>
            <a:r>
              <a:rPr lang="sr-Latn-R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11272" name="Object 19"/>
          <p:cNvGraphicFramePr>
            <a:graphicFrameLocks noChangeAspect="1"/>
          </p:cNvGraphicFramePr>
          <p:nvPr/>
        </p:nvGraphicFramePr>
        <p:xfrm>
          <a:off x="7931150" y="134938"/>
          <a:ext cx="10223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4" name="CorelDRAW" r:id="rId4" imgW="2898648" imgH="2560320" progId="">
                  <p:embed/>
                </p:oleObj>
              </mc:Choice>
              <mc:Fallback>
                <p:oleObj name="CorelDRAW" r:id="rId4" imgW="2898648" imgH="256032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150" y="134938"/>
                        <a:ext cx="102235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33046" y="511474"/>
            <a:ext cx="7162800" cy="762000"/>
          </a:xfrm>
        </p:spPr>
        <p:txBody>
          <a:bodyPr rtlCol="0">
            <a:normAutofit/>
          </a:bodyPr>
          <a:lstStyle/>
          <a:p>
            <a:r>
              <a:rPr lang="sr-Cyrl-R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Железнички транспорт</a:t>
            </a:r>
            <a:endParaRPr lang="sr-Cyrl-R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1" name="Picture 6" descr="zel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8" b="6082"/>
          <a:stretch/>
        </p:blipFill>
        <p:spPr>
          <a:xfrm>
            <a:off x="-2932" y="1256507"/>
            <a:ext cx="9146932" cy="4267200"/>
          </a:xfrm>
        </p:spPr>
      </p:pic>
      <p:sp>
        <p:nvSpPr>
          <p:cNvPr id="1229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0E710544-FC0F-4E8F-B04F-71DCC4D3BAA5}" type="slidenum">
              <a:rPr lang="en-US" altLang="sr-Latn-RS" sz="1000" smtClean="0">
                <a:latin typeface="Lucida Sans Unicode" panose="020B0602030504020204" pitchFamily="34" charset="0"/>
              </a:rPr>
              <a:pPr/>
              <a:t>8</a:t>
            </a:fld>
            <a:endParaRPr lang="en-US" altLang="sr-Latn-RS" sz="1000" smtClean="0">
              <a:latin typeface="Lucida Sans Unicode" panose="020B0602030504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33046" y="5760543"/>
            <a:ext cx="9391650" cy="579437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sr-Cyrl-R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Превоз 30 милиона тона угља годишње </a:t>
            </a:r>
          </a:p>
          <a:p>
            <a:pPr lvl="0"/>
            <a:r>
              <a:rPr lang="sr-Cyrl-R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 </a:t>
            </a:r>
            <a:r>
              <a:rPr lang="sr-Cyrl-R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железничке пруге</a:t>
            </a:r>
            <a:endParaRPr lang="sr-Cyrl-R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295" name="Object 19"/>
          <p:cNvGraphicFramePr>
            <a:graphicFrameLocks noChangeAspect="1"/>
          </p:cNvGraphicFramePr>
          <p:nvPr/>
        </p:nvGraphicFramePr>
        <p:xfrm>
          <a:off x="7931150" y="134938"/>
          <a:ext cx="10223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5" name="CorelDRAW" r:id="rId4" imgW="2898648" imgH="2560320" progId="">
                  <p:embed/>
                </p:oleObj>
              </mc:Choice>
              <mc:Fallback>
                <p:oleObj name="CorelDRAW" r:id="rId4" imgW="2898648" imgH="256032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150" y="134938"/>
                        <a:ext cx="102235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4949825" y="2279650"/>
            <a:ext cx="7981950" cy="3517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sr-Cyrl-CS" altLang="sr-Latn-RS" sz="3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Latn-R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ИНВЕСТИЦИЈЕ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Latn-R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огранак ТЕНТ </a:t>
            </a:r>
            <a:endParaRPr lang="sr-Cyrl-RS" sz="3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Latn-R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 </a:t>
            </a:r>
            <a:r>
              <a:rPr lang="sr-Latn-R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2003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Cyrl-R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године</a:t>
            </a:r>
            <a:endParaRPr lang="sr-Cyrl-R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31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429438"/>
              </p:ext>
            </p:extLst>
          </p:nvPr>
        </p:nvGraphicFramePr>
        <p:xfrm>
          <a:off x="6172200" y="1828800"/>
          <a:ext cx="10223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6" name="CorelDRAW" r:id="rId3" imgW="2898648" imgH="2560320" progId="">
                  <p:embed/>
                </p:oleObj>
              </mc:Choice>
              <mc:Fallback>
                <p:oleObj name="CorelDRAW" r:id="rId3" imgW="2898648" imgH="256032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828800"/>
                        <a:ext cx="102235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8858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2801</TotalTime>
  <Words>1941</Words>
  <Application>Microsoft Office PowerPoint</Application>
  <PresentationFormat>On-screen Show (4:3)</PresentationFormat>
  <Paragraphs>457</Paragraphs>
  <Slides>27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</vt:lpstr>
      <vt:lpstr>Arial Black</vt:lpstr>
      <vt:lpstr>Book Antiqua</vt:lpstr>
      <vt:lpstr>Calibri</vt:lpstr>
      <vt:lpstr>Calibri Light</vt:lpstr>
      <vt:lpstr>Century Gothic</vt:lpstr>
      <vt:lpstr>Lucida Sans Unicode</vt:lpstr>
      <vt:lpstr>Times New Roman</vt:lpstr>
      <vt:lpstr>Trebuchet MS</vt:lpstr>
      <vt:lpstr>Wingdings</vt:lpstr>
      <vt:lpstr>Wingdings 3</vt:lpstr>
      <vt:lpstr>Office Theme</vt:lpstr>
      <vt:lpstr>CorelDRAW</vt:lpstr>
      <vt:lpstr>PowerPoint Presentation</vt:lpstr>
      <vt:lpstr>ТЕНТ - Историја</vt:lpstr>
      <vt:lpstr> ТЕНТ– општи подаци</vt:lpstr>
      <vt:lpstr>ТЕ „Никола Тесла А“</vt:lpstr>
      <vt:lpstr>ТЕ „Никола Тесла Б“</vt:lpstr>
      <vt:lpstr>ТЕ Колубара А</vt:lpstr>
      <vt:lpstr>TE „Морава“ </vt:lpstr>
      <vt:lpstr>Железнички транспорт</vt:lpstr>
      <vt:lpstr>PowerPoint Presentation</vt:lpstr>
      <vt:lpstr>РАЗЛОЗИ</vt:lpstr>
      <vt:lpstr>ЦИЉЕВИ</vt:lpstr>
      <vt:lpstr>  Инсталисане снаге,  пре и после ревитализација,  планиране инсталисане снаге након будућих ревитализација</vt:lpstr>
      <vt:lpstr>PowerPoint Presentation</vt:lpstr>
      <vt:lpstr>ИНВЕСТИЦИЈЕ – ТЕНТ А1, А2</vt:lpstr>
      <vt:lpstr>ИНВЕСТИЦИЈЕ – ТЕНТ А-3</vt:lpstr>
      <vt:lpstr>ИНВЕСТИЦИЈЕ – ТЕНТ А4</vt:lpstr>
      <vt:lpstr>ИНВЕСТИЦИЈЕ – ТЕНТ А5</vt:lpstr>
      <vt:lpstr>ИНВЕСТИЦИЈЕ –  ТЕНТ А6, МЛИНОВИ А3-А5,  УКУПНА ВРЕДНОСТ ИНВЕСТИЦИЈА ТЕНТ А</vt:lpstr>
      <vt:lpstr>ИНВЕСТИЦИЈЕ – ТЕНТ Б1</vt:lpstr>
      <vt:lpstr>ИНВЕСТИЦИЈЕ – ТЕНТ Б2,  УКУПНЕ ИНВЕСТИЦИЈЕ ЗА ТЕНТ Б</vt:lpstr>
      <vt:lpstr>ИНВЕСТИЦИЈЕ – ТЕ КОЛУБАРА</vt:lpstr>
      <vt:lpstr>  ИНВЕСТИЦИЈЕ – ТЕ МОРАВА,  УКУПНЕ ИНВЕСТИЦИЈЕ ОГРАНАК ТЕНТ</vt:lpstr>
      <vt:lpstr>Инвестиције  у ТЕНТ</vt:lpstr>
      <vt:lpstr>  ТЕНТ данас-  ефекти обнове</vt:lpstr>
      <vt:lpstr>ОГРАНАК ТЕНТ– ПОДАЦИ О ПРОИЗВЕДЕНОЈ ЕЛЕКТРИЧНОЈ ЕНЕРГИЈИ 2000. -2018.     </vt:lpstr>
      <vt:lpstr>ПЛАНИРАНИ  ПРОЈЕКТИ У НАРЕДНОМ ПЕРИОДУ У ОГРАНКУ ТЕНТ</vt:lpstr>
      <vt:lpstr>ХВАЛА НА ПАЖЊИ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Privredno društvo ,,Termoelektrane Nikola Tesla’’</dc:title>
  <dc:creator>Sanja</dc:creator>
  <cp:lastModifiedBy>Gordana Milinković</cp:lastModifiedBy>
  <cp:revision>223</cp:revision>
  <cp:lastPrinted>2019-10-14T07:44:57Z</cp:lastPrinted>
  <dcterms:created xsi:type="dcterms:W3CDTF">2006-08-16T00:00:00Z</dcterms:created>
  <dcterms:modified xsi:type="dcterms:W3CDTF">2019-10-15T09:23:44Z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1f44a877-9925-4208-a3d7-29415dc7c03d</vt:lpwstr>
  </property>
</Properties>
</file>